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302" r:id="rId3"/>
    <p:sldId id="263" r:id="rId4"/>
    <p:sldId id="303" r:id="rId5"/>
    <p:sldId id="289" r:id="rId6"/>
    <p:sldId id="290" r:id="rId7"/>
    <p:sldId id="291" r:id="rId8"/>
    <p:sldId id="292" r:id="rId9"/>
    <p:sldId id="268" r:id="rId10"/>
    <p:sldId id="293" r:id="rId11"/>
    <p:sldId id="295" r:id="rId12"/>
    <p:sldId id="296" r:id="rId13"/>
    <p:sldId id="297" r:id="rId14"/>
    <p:sldId id="298" r:id="rId15"/>
    <p:sldId id="301" r:id="rId16"/>
    <p:sldId id="300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065" autoAdjust="0"/>
  </p:normalViewPr>
  <p:slideViewPr>
    <p:cSldViewPr snapToGrid="0">
      <p:cViewPr varScale="1">
        <p:scale>
          <a:sx n="66" d="100"/>
          <a:sy n="66" d="100"/>
        </p:scale>
        <p:origin x="81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3AAE6-3AED-48F9-8F47-57ED8FE5D5C6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25C9E-692F-43F0-A9E5-AE493C0A8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74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175A388-B424-4870-AE7D-4420E83BCBCE}" type="slidenum">
              <a:rPr lang="en-US" altLang="en-US" sz="1400" smtClean="0"/>
              <a:pPr>
                <a:spcBef>
                  <a:spcPct val="0"/>
                </a:spcBef>
              </a:pPr>
              <a:t>14</a:t>
            </a:fld>
            <a:endParaRPr lang="en-US" altLang="en-US" sz="1400" smtClean="0"/>
          </a:p>
        </p:txBody>
      </p:sp>
      <p:sp>
        <p:nvSpPr>
          <p:cNvPr id="184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296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0F6BEB4-C4AA-447E-8BF8-8CE778B647F1}" type="slidenum">
              <a:rPr lang="en-US" sz="1200" smtClean="0">
                <a:solidFill>
                  <a:prstClr val="black"/>
                </a:solidFill>
              </a:rPr>
              <a:pPr eaLnBrk="1" hangingPunct="1"/>
              <a:t>15</a:t>
            </a:fld>
            <a:endParaRPr lang="en-US" sz="120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590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1953" y="0"/>
            <a:ext cx="12203953" cy="691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64000" y="1498600"/>
            <a:ext cx="6400800" cy="1828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812810" rtl="0" eaLnBrk="0" fontAlgn="base" latinLnBrk="0" hangingPunct="0">
              <a:lnSpc>
                <a:spcPts val="2667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3556" b="1" i="0" u="none" strike="noStrike" kern="1200" cap="none" spc="0" normalizeH="0" baseline="0" noProof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Myriad Pro"/>
                <a:ea typeface="Calibri" pitchFamily="34" charset="0"/>
                <a:cs typeface="Myriad Pro"/>
              </a:defRPr>
            </a:lvl1pPr>
          </a:lstStyle>
          <a:p>
            <a:pPr marL="0" marR="0" lvl="0" indent="0" defTabSz="81281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064000" y="3327400"/>
            <a:ext cx="6400800" cy="457200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0">
                <a:solidFill>
                  <a:srgbClr val="8D8E8D"/>
                </a:solidFill>
              </a:defRPr>
            </a:lvl1pPr>
            <a:lvl2pPr marL="406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2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19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20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48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1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7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3"/>
            <a:ext cx="7315200" cy="56674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778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1066805"/>
            <a:ext cx="7315200" cy="3660775"/>
          </a:xfrm>
        </p:spPr>
        <p:txBody>
          <a:bodyPr rtlCol="0">
            <a:noAutofit/>
          </a:bodyPr>
          <a:lstStyle>
            <a:lvl1pPr marL="0" indent="0">
              <a:buNone/>
              <a:defRPr sz="2844"/>
            </a:lvl1pPr>
            <a:lvl2pPr marL="406405" indent="0">
              <a:buNone/>
              <a:defRPr sz="2489"/>
            </a:lvl2pPr>
            <a:lvl3pPr marL="812810" indent="0">
              <a:buNone/>
              <a:defRPr sz="2133"/>
            </a:lvl3pPr>
            <a:lvl4pPr marL="1219215" indent="0">
              <a:buNone/>
              <a:defRPr sz="1778"/>
            </a:lvl4pPr>
            <a:lvl5pPr marL="1625620" indent="0">
              <a:buNone/>
              <a:defRPr sz="1778"/>
            </a:lvl5pPr>
            <a:lvl6pPr marL="2032025" indent="0">
              <a:buNone/>
              <a:defRPr sz="1778"/>
            </a:lvl6pPr>
            <a:lvl7pPr marL="2438430" indent="0">
              <a:buNone/>
              <a:defRPr sz="1778"/>
            </a:lvl7pPr>
            <a:lvl8pPr marL="2844836" indent="0">
              <a:buNone/>
              <a:defRPr sz="1778"/>
            </a:lvl8pPr>
            <a:lvl9pPr marL="3251241" indent="0">
              <a:buNone/>
              <a:defRPr sz="1778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3"/>
            <a:ext cx="7315200" cy="804863"/>
          </a:xfrm>
        </p:spPr>
        <p:txBody>
          <a:bodyPr>
            <a:noAutofit/>
          </a:bodyPr>
          <a:lstStyle>
            <a:lvl1pPr marL="0" indent="0">
              <a:buNone/>
              <a:defRPr sz="1244"/>
            </a:lvl1pPr>
            <a:lvl2pPr marL="406405" indent="0">
              <a:buNone/>
              <a:defRPr sz="1067"/>
            </a:lvl2pPr>
            <a:lvl3pPr marL="812810" indent="0">
              <a:buNone/>
              <a:defRPr sz="889"/>
            </a:lvl3pPr>
            <a:lvl4pPr marL="1219215" indent="0">
              <a:buNone/>
              <a:defRPr sz="800"/>
            </a:lvl4pPr>
            <a:lvl5pPr marL="1625620" indent="0">
              <a:buNone/>
              <a:defRPr sz="800"/>
            </a:lvl5pPr>
            <a:lvl6pPr marL="2032025" indent="0">
              <a:buNone/>
              <a:defRPr sz="800"/>
            </a:lvl6pPr>
            <a:lvl7pPr marL="2438430" indent="0">
              <a:buNone/>
              <a:defRPr sz="800"/>
            </a:lvl7pPr>
            <a:lvl8pPr marL="2844836" indent="0">
              <a:buNone/>
              <a:defRPr sz="800"/>
            </a:lvl8pPr>
            <a:lvl9pPr marL="3251241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109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GCP Title and Content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42" y="265177"/>
            <a:ext cx="10058400" cy="48463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defRPr/>
            </a:lvl1pPr>
            <a:lvl2pPr>
              <a:buSzPct val="100000"/>
              <a:defRPr/>
            </a:lvl2pPr>
            <a:lvl3pPr>
              <a:buSzPct val="100000"/>
              <a:defRPr/>
            </a:lvl3pPr>
            <a:lvl4pPr>
              <a:buSzPct val="100000"/>
              <a:defRPr/>
            </a:lvl4pPr>
            <a:lvl5pPr>
              <a:buSzPct val="100000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34247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49" y="2"/>
            <a:ext cx="12183663" cy="920332"/>
          </a:xfrm>
          <a:prstGeom prst="rect">
            <a:avLst/>
          </a:prstGeom>
        </p:spPr>
        <p:txBody>
          <a:bodyPr vert="horz" anchor="ctr"/>
          <a:lstStyle>
            <a:lvl1pPr algn="l">
              <a:defRPr sz="3467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8192" y="1356146"/>
            <a:ext cx="11237408" cy="4525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467">
                <a:latin typeface="Century Gothic"/>
                <a:cs typeface="Century Gothic"/>
              </a:defRPr>
            </a:lvl1pPr>
            <a:lvl2pPr>
              <a:defRPr sz="2933">
                <a:latin typeface="Century Gothic"/>
                <a:cs typeface="Century Gothic"/>
              </a:defRPr>
            </a:lvl2pPr>
            <a:lvl3pPr>
              <a:defRPr sz="2489">
                <a:latin typeface="Century Gothic"/>
                <a:cs typeface="Century Gothic"/>
              </a:defRPr>
            </a:lvl3pPr>
            <a:lvl4pPr>
              <a:defRPr sz="1689">
                <a:latin typeface="Century Gothic"/>
                <a:cs typeface="Century Gothic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66359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GCP Title only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277052"/>
            <a:ext cx="9215252" cy="484632"/>
          </a:xfrm>
          <a:prstGeom prst="rect">
            <a:avLst/>
          </a:prstGeom>
        </p:spPr>
        <p:txBody>
          <a:bodyPr/>
          <a:lstStyle>
            <a:lvl1pPr algn="l">
              <a:defRPr sz="1778"/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8281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CP Title and Content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43" y="265176"/>
            <a:ext cx="10058400" cy="48463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pic>
        <p:nvPicPr>
          <p:cNvPr id="4" name="Picture 4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041485"/>
            <a:ext cx="6176579" cy="4343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 userDrawn="1"/>
        </p:nvSpPr>
        <p:spPr bwMode="auto">
          <a:xfrm>
            <a:off x="1072053" y="1907628"/>
            <a:ext cx="384000" cy="288000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1280" tIns="40640" rIns="81280" bIns="4064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IN" sz="1422" dirty="0" err="1">
              <a:solidFill>
                <a:srgbClr val="000000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9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CP Title and Two Content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43" y="265176"/>
            <a:ext cx="10058400" cy="48463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548640" y="1188720"/>
            <a:ext cx="5388864" cy="13357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291072" y="1188720"/>
            <a:ext cx="5388864" cy="13357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613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49" y="2"/>
            <a:ext cx="12183663" cy="920332"/>
          </a:xfrm>
          <a:prstGeom prst="rect">
            <a:avLst/>
          </a:prstGeom>
        </p:spPr>
        <p:txBody>
          <a:bodyPr vert="horz" anchor="ctr"/>
          <a:lstStyle>
            <a:lvl1pPr algn="l">
              <a:defRPr sz="3467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613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 hasCustomPrompt="1"/>
          </p:nvPr>
        </p:nvSpPr>
        <p:spPr>
          <a:xfrm>
            <a:off x="914400" y="2108200"/>
            <a:ext cx="5181600" cy="1828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812810" rtl="0" eaLnBrk="0" fontAlgn="base" latinLnBrk="0" hangingPunct="0">
              <a:lnSpc>
                <a:spcPts val="2667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3556" b="1" i="0" u="none" strike="noStrike" kern="1200" cap="none" spc="0" normalizeH="0" baseline="0" noProof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Myriad Pro"/>
                <a:ea typeface="Calibri" pitchFamily="34" charset="0"/>
                <a:cs typeface="Myriad Pro"/>
              </a:defRPr>
            </a:lvl1pPr>
          </a:lstStyle>
          <a:p>
            <a:pPr marL="0" marR="0" lvl="0" indent="0" defTabSz="81281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tabLst/>
              <a:defRPr/>
            </a:pPr>
            <a:r>
              <a:rPr lang="en-US" dirty="0" smtClean="0"/>
              <a:t>Click to edit Section Breaker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937001"/>
            <a:ext cx="4064000" cy="812800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0">
                <a:solidFill>
                  <a:srgbClr val="8D8E8D"/>
                </a:solidFill>
              </a:defRPr>
            </a:lvl1pPr>
            <a:lvl2pPr marL="406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2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19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20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48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1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Section Breaker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7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 bwMode="auto">
          <a:xfrm>
            <a:off x="1320800" y="1508789"/>
            <a:ext cx="9956800" cy="466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1295828" y="0"/>
            <a:ext cx="10464800" cy="762000"/>
          </a:xfrm>
          <a:prstGeom prst="rect">
            <a:avLst/>
          </a:prstGeom>
        </p:spPr>
        <p:txBody>
          <a:bodyPr/>
          <a:lstStyle>
            <a:lvl1pPr>
              <a:defRPr sz="248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832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422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741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0896" y="1028707"/>
            <a:ext cx="5384800" cy="4525963"/>
          </a:xfrm>
        </p:spPr>
        <p:txBody>
          <a:bodyPr>
            <a:noAutofit/>
          </a:bodyPr>
          <a:lstStyle>
            <a:lvl1pPr>
              <a:defRPr sz="1956"/>
            </a:lvl1pPr>
            <a:lvl2pPr>
              <a:defRPr sz="1778"/>
            </a:lvl2pPr>
            <a:lvl3pPr>
              <a:defRPr sz="1600"/>
            </a:lvl3pPr>
            <a:lvl4pPr>
              <a:defRPr sz="1422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371769" y="1028707"/>
            <a:ext cx="5384800" cy="4525963"/>
          </a:xfrm>
        </p:spPr>
        <p:txBody>
          <a:bodyPr>
            <a:noAutofit/>
          </a:bodyPr>
          <a:lstStyle>
            <a:lvl1pPr>
              <a:defRPr sz="1956"/>
            </a:lvl1pPr>
            <a:lvl2pPr>
              <a:defRPr sz="1778"/>
            </a:lvl2pPr>
            <a:lvl3pPr>
              <a:defRPr sz="1600"/>
            </a:lvl3pPr>
            <a:lvl4pPr>
              <a:defRPr sz="1422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5184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0897" y="1039817"/>
            <a:ext cx="5386918" cy="712788"/>
          </a:xfrm>
        </p:spPr>
        <p:txBody>
          <a:bodyPr anchor="b">
            <a:noAutofit/>
          </a:bodyPr>
          <a:lstStyle>
            <a:lvl1pPr marL="0" indent="0">
              <a:buNone/>
              <a:defRPr sz="2133" b="1"/>
            </a:lvl1pPr>
            <a:lvl2pPr marL="406405" indent="0">
              <a:buNone/>
              <a:defRPr sz="1778" b="1"/>
            </a:lvl2pPr>
            <a:lvl3pPr marL="812810" indent="0">
              <a:buNone/>
              <a:defRPr sz="1600" b="1"/>
            </a:lvl3pPr>
            <a:lvl4pPr marL="1219215" indent="0">
              <a:buNone/>
              <a:defRPr sz="1422" b="1"/>
            </a:lvl4pPr>
            <a:lvl5pPr marL="1625620" indent="0">
              <a:buNone/>
              <a:defRPr sz="1422" b="1"/>
            </a:lvl5pPr>
            <a:lvl6pPr marL="2032025" indent="0">
              <a:buNone/>
              <a:defRPr sz="1422" b="1"/>
            </a:lvl6pPr>
            <a:lvl7pPr marL="2438430" indent="0">
              <a:buNone/>
              <a:defRPr sz="1422" b="1"/>
            </a:lvl7pPr>
            <a:lvl8pPr marL="2844836" indent="0">
              <a:buNone/>
              <a:defRPr sz="1422" b="1"/>
            </a:lvl8pPr>
            <a:lvl9pPr marL="3251241" indent="0">
              <a:buNone/>
              <a:defRPr sz="142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0897" y="1768475"/>
            <a:ext cx="5386918" cy="3951288"/>
          </a:xfrm>
        </p:spPr>
        <p:txBody>
          <a:bodyPr>
            <a:noAutofit/>
          </a:bodyPr>
          <a:lstStyle>
            <a:lvl1pPr>
              <a:defRPr sz="1956" b="0">
                <a:solidFill>
                  <a:schemeClr val="bg2"/>
                </a:solidFill>
              </a:defRPr>
            </a:lvl1pPr>
            <a:lvl2pPr>
              <a:defRPr sz="1778"/>
            </a:lvl2pPr>
            <a:lvl3pPr>
              <a:defRPr sz="1600"/>
            </a:lvl3pPr>
            <a:lvl4pPr>
              <a:defRPr sz="1422"/>
            </a:lvl4pPr>
            <a:lvl5pPr>
              <a:defRPr sz="1422"/>
            </a:lvl5pPr>
            <a:lvl6pPr>
              <a:defRPr sz="1422"/>
            </a:lvl6pPr>
            <a:lvl7pPr>
              <a:defRPr sz="1422"/>
            </a:lvl7pPr>
            <a:lvl8pPr>
              <a:defRPr sz="1422"/>
            </a:lvl8pPr>
            <a:lvl9pPr>
              <a:defRPr sz="142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8191" y="1039817"/>
            <a:ext cx="5389034" cy="712788"/>
          </a:xfrm>
        </p:spPr>
        <p:txBody>
          <a:bodyPr anchor="b">
            <a:noAutofit/>
          </a:bodyPr>
          <a:lstStyle>
            <a:lvl1pPr marL="0" indent="0">
              <a:buNone/>
              <a:defRPr sz="2133" b="1"/>
            </a:lvl1pPr>
            <a:lvl2pPr marL="406405" indent="0">
              <a:buNone/>
              <a:defRPr sz="1778" b="1"/>
            </a:lvl2pPr>
            <a:lvl3pPr marL="812810" indent="0">
              <a:buNone/>
              <a:defRPr sz="1600" b="1"/>
            </a:lvl3pPr>
            <a:lvl4pPr marL="1219215" indent="0">
              <a:buNone/>
              <a:defRPr sz="1422" b="1"/>
            </a:lvl4pPr>
            <a:lvl5pPr marL="1625620" indent="0">
              <a:buNone/>
              <a:defRPr sz="1422" b="1"/>
            </a:lvl5pPr>
            <a:lvl6pPr marL="2032025" indent="0">
              <a:buNone/>
              <a:defRPr sz="1422" b="1"/>
            </a:lvl6pPr>
            <a:lvl7pPr marL="2438430" indent="0">
              <a:buNone/>
              <a:defRPr sz="1422" b="1"/>
            </a:lvl7pPr>
            <a:lvl8pPr marL="2844836" indent="0">
              <a:buNone/>
              <a:defRPr sz="1422" b="1"/>
            </a:lvl8pPr>
            <a:lvl9pPr marL="3251241" indent="0">
              <a:buNone/>
              <a:defRPr sz="142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48191" y="1768475"/>
            <a:ext cx="5389034" cy="3951288"/>
          </a:xfrm>
        </p:spPr>
        <p:txBody>
          <a:bodyPr>
            <a:noAutofit/>
          </a:bodyPr>
          <a:lstStyle>
            <a:lvl1pPr>
              <a:defRPr sz="1956" b="0">
                <a:solidFill>
                  <a:srgbClr val="474847"/>
                </a:solidFill>
              </a:defRPr>
            </a:lvl1pPr>
            <a:lvl2pPr>
              <a:defRPr sz="1778"/>
            </a:lvl2pPr>
            <a:lvl3pPr>
              <a:defRPr sz="1600"/>
            </a:lvl3pPr>
            <a:lvl4pPr>
              <a:defRPr sz="1422"/>
            </a:lvl4pPr>
            <a:lvl5pPr>
              <a:defRPr sz="1422"/>
            </a:lvl5pPr>
            <a:lvl6pPr>
              <a:defRPr sz="1422"/>
            </a:lvl6pPr>
            <a:lvl7pPr>
              <a:defRPr sz="1422"/>
            </a:lvl7pPr>
            <a:lvl8pPr>
              <a:defRPr sz="1422"/>
            </a:lvl8pPr>
            <a:lvl9pPr>
              <a:defRPr sz="142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4962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27200" y="0"/>
            <a:ext cx="10464800" cy="762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1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69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902" y="927108"/>
            <a:ext cx="4011084" cy="78739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956" b="1">
                <a:solidFill>
                  <a:srgbClr val="7F7F7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5442" y="927104"/>
            <a:ext cx="6815668" cy="5199064"/>
          </a:xfrm>
        </p:spPr>
        <p:txBody>
          <a:bodyPr>
            <a:noAutofit/>
          </a:bodyPr>
          <a:lstStyle>
            <a:lvl1pPr>
              <a:defRPr sz="1956"/>
            </a:lvl1pPr>
            <a:lvl2pPr>
              <a:defRPr sz="1778"/>
            </a:lvl2pPr>
            <a:lvl3pPr>
              <a:defRPr sz="1600"/>
            </a:lvl3pPr>
            <a:lvl4pPr>
              <a:defRPr sz="1422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902" y="1752602"/>
            <a:ext cx="4011084" cy="4373563"/>
          </a:xfrm>
        </p:spPr>
        <p:txBody>
          <a:bodyPr>
            <a:noAutofit/>
          </a:bodyPr>
          <a:lstStyle>
            <a:lvl1pPr marL="0" indent="0">
              <a:buNone/>
              <a:defRPr sz="1956"/>
            </a:lvl1pPr>
            <a:lvl2pPr marL="406405" indent="0">
              <a:buNone/>
              <a:defRPr sz="1067"/>
            </a:lvl2pPr>
            <a:lvl3pPr marL="812810" indent="0">
              <a:buNone/>
              <a:defRPr sz="889"/>
            </a:lvl3pPr>
            <a:lvl4pPr marL="1219215" indent="0">
              <a:buNone/>
              <a:defRPr sz="800"/>
            </a:lvl4pPr>
            <a:lvl5pPr marL="1625620" indent="0">
              <a:buNone/>
              <a:defRPr sz="800"/>
            </a:lvl5pPr>
            <a:lvl6pPr marL="2032025" indent="0">
              <a:buNone/>
              <a:defRPr sz="800"/>
            </a:lvl6pPr>
            <a:lvl7pPr marL="2438430" indent="0">
              <a:buNone/>
              <a:defRPr sz="800"/>
            </a:lvl7pPr>
            <a:lvl8pPr marL="2844836" indent="0">
              <a:buNone/>
              <a:defRPr sz="800"/>
            </a:lvl8pPr>
            <a:lvl9pPr marL="3251241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089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9051" y="1"/>
            <a:ext cx="12311212" cy="692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20800" y="889000"/>
            <a:ext cx="9956800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-19051" y="6579407"/>
            <a:ext cx="1572302" cy="31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2D10FEF-470A-4499-84F0-554D39B7C75E}" type="slidenum">
              <a:rPr lang="en-IN" sz="1422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IN" sz="1422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357404" y="157067"/>
            <a:ext cx="1652412" cy="95250"/>
            <a:chOff x="228600" y="6324600"/>
            <a:chExt cx="1858963" cy="95250"/>
          </a:xfrm>
        </p:grpSpPr>
        <p:sp>
          <p:nvSpPr>
            <p:cNvPr id="6" name="Freeform 19"/>
            <p:cNvSpPr>
              <a:spLocks noEditPoints="1"/>
            </p:cNvSpPr>
            <p:nvPr userDrawn="1"/>
          </p:nvSpPr>
          <p:spPr bwMode="auto">
            <a:xfrm>
              <a:off x="1543050" y="6324600"/>
              <a:ext cx="544513" cy="95250"/>
            </a:xfrm>
            <a:custGeom>
              <a:avLst/>
              <a:gdLst/>
              <a:ahLst/>
              <a:cxnLst>
                <a:cxn ang="0">
                  <a:pos x="3591" y="653"/>
                </a:cxn>
                <a:cxn ang="0">
                  <a:pos x="3707" y="606"/>
                </a:cxn>
                <a:cxn ang="0">
                  <a:pos x="3774" y="465"/>
                </a:cxn>
                <a:cxn ang="0">
                  <a:pos x="3699" y="321"/>
                </a:cxn>
                <a:cxn ang="0">
                  <a:pos x="3518" y="230"/>
                </a:cxn>
                <a:cxn ang="0">
                  <a:pos x="3492" y="151"/>
                </a:cxn>
                <a:cxn ang="0">
                  <a:pos x="3567" y="97"/>
                </a:cxn>
                <a:cxn ang="0">
                  <a:pos x="3749" y="32"/>
                </a:cxn>
                <a:cxn ang="0">
                  <a:pos x="3524" y="8"/>
                </a:cxn>
                <a:cxn ang="0">
                  <a:pos x="3377" y="146"/>
                </a:cxn>
                <a:cxn ang="0">
                  <a:pos x="3431" y="306"/>
                </a:cxn>
                <a:cxn ang="0">
                  <a:pos x="3614" y="402"/>
                </a:cxn>
                <a:cxn ang="0">
                  <a:pos x="3656" y="483"/>
                </a:cxn>
                <a:cxn ang="0">
                  <a:pos x="3591" y="554"/>
                </a:cxn>
                <a:cxn ang="0">
                  <a:pos x="3403" y="527"/>
                </a:cxn>
                <a:cxn ang="0">
                  <a:pos x="3288" y="551"/>
                </a:cxn>
                <a:cxn ang="0">
                  <a:pos x="2697" y="558"/>
                </a:cxn>
                <a:cxn ang="0">
                  <a:pos x="2558" y="539"/>
                </a:cxn>
                <a:cxn ang="0">
                  <a:pos x="2475" y="464"/>
                </a:cxn>
                <a:cxn ang="0">
                  <a:pos x="2444" y="289"/>
                </a:cxn>
                <a:cxn ang="0">
                  <a:pos x="2490" y="172"/>
                </a:cxn>
                <a:cxn ang="0">
                  <a:pos x="2596" y="104"/>
                </a:cxn>
                <a:cxn ang="0">
                  <a:pos x="2788" y="121"/>
                </a:cxn>
                <a:cxn ang="0">
                  <a:pos x="2624" y="2"/>
                </a:cxn>
                <a:cxn ang="0">
                  <a:pos x="2454" y="60"/>
                </a:cxn>
                <a:cxn ang="0">
                  <a:pos x="2345" y="195"/>
                </a:cxn>
                <a:cxn ang="0">
                  <a:pos x="2323" y="389"/>
                </a:cxn>
                <a:cxn ang="0">
                  <a:pos x="2386" y="548"/>
                </a:cxn>
                <a:cxn ang="0">
                  <a:pos x="2524" y="638"/>
                </a:cxn>
                <a:cxn ang="0">
                  <a:pos x="2745" y="648"/>
                </a:cxn>
                <a:cxn ang="0">
                  <a:pos x="1816" y="647"/>
                </a:cxn>
                <a:cxn ang="0">
                  <a:pos x="1756" y="531"/>
                </a:cxn>
                <a:cxn ang="0">
                  <a:pos x="1480" y="11"/>
                </a:cxn>
                <a:cxn ang="0">
                  <a:pos x="1237" y="99"/>
                </a:cxn>
                <a:cxn ang="0">
                  <a:pos x="1311" y="183"/>
                </a:cxn>
                <a:cxn ang="0">
                  <a:pos x="1259" y="284"/>
                </a:cxn>
                <a:cxn ang="0">
                  <a:pos x="1116" y="384"/>
                </a:cxn>
                <a:cxn ang="0">
                  <a:pos x="1262" y="425"/>
                </a:cxn>
                <a:cxn ang="0">
                  <a:pos x="1327" y="637"/>
                </a:cxn>
                <a:cxn ang="0">
                  <a:pos x="1394" y="447"/>
                </a:cxn>
                <a:cxn ang="0">
                  <a:pos x="1312" y="345"/>
                </a:cxn>
                <a:cxn ang="0">
                  <a:pos x="1406" y="265"/>
                </a:cxn>
                <a:cxn ang="0">
                  <a:pos x="1404" y="96"/>
                </a:cxn>
                <a:cxn ang="0">
                  <a:pos x="1292" y="18"/>
                </a:cxn>
                <a:cxn ang="0">
                  <a:pos x="1018" y="16"/>
                </a:cxn>
                <a:cxn ang="0">
                  <a:pos x="900" y="551"/>
                </a:cxn>
                <a:cxn ang="0">
                  <a:pos x="121" y="653"/>
                </a:cxn>
                <a:cxn ang="0">
                  <a:pos x="310" y="629"/>
                </a:cxn>
                <a:cxn ang="0">
                  <a:pos x="397" y="539"/>
                </a:cxn>
                <a:cxn ang="0">
                  <a:pos x="382" y="364"/>
                </a:cxn>
                <a:cxn ang="0">
                  <a:pos x="195" y="253"/>
                </a:cxn>
                <a:cxn ang="0">
                  <a:pos x="128" y="182"/>
                </a:cxn>
                <a:cxn ang="0">
                  <a:pos x="167" y="110"/>
                </a:cxn>
                <a:cxn ang="0">
                  <a:pos x="326" y="111"/>
                </a:cxn>
                <a:cxn ang="0">
                  <a:pos x="260" y="1"/>
                </a:cxn>
                <a:cxn ang="0">
                  <a:pos x="46" y="79"/>
                </a:cxn>
                <a:cxn ang="0">
                  <a:pos x="31" y="260"/>
                </a:cxn>
                <a:cxn ang="0">
                  <a:pos x="183" y="368"/>
                </a:cxn>
                <a:cxn ang="0">
                  <a:pos x="291" y="448"/>
                </a:cxn>
                <a:cxn ang="0">
                  <a:pos x="266" y="537"/>
                </a:cxn>
                <a:cxn ang="0">
                  <a:pos x="115" y="554"/>
                </a:cxn>
              </a:cxnLst>
              <a:rect l="0" t="0" r="r" b="b"/>
              <a:pathLst>
                <a:path w="3774" h="657">
                  <a:moveTo>
                    <a:pt x="3363" y="616"/>
                  </a:moveTo>
                  <a:lnTo>
                    <a:pt x="3377" y="625"/>
                  </a:lnTo>
                  <a:lnTo>
                    <a:pt x="3394" y="631"/>
                  </a:lnTo>
                  <a:lnTo>
                    <a:pt x="3414" y="637"/>
                  </a:lnTo>
                  <a:lnTo>
                    <a:pt x="3436" y="645"/>
                  </a:lnTo>
                  <a:lnTo>
                    <a:pt x="3458" y="650"/>
                  </a:lnTo>
                  <a:lnTo>
                    <a:pt x="3484" y="653"/>
                  </a:lnTo>
                  <a:lnTo>
                    <a:pt x="3509" y="656"/>
                  </a:lnTo>
                  <a:lnTo>
                    <a:pt x="3534" y="657"/>
                  </a:lnTo>
                  <a:lnTo>
                    <a:pt x="3562" y="656"/>
                  </a:lnTo>
                  <a:lnTo>
                    <a:pt x="3591" y="653"/>
                  </a:lnTo>
                  <a:lnTo>
                    <a:pt x="3604" y="651"/>
                  </a:lnTo>
                  <a:lnTo>
                    <a:pt x="3616" y="648"/>
                  </a:lnTo>
                  <a:lnTo>
                    <a:pt x="3628" y="645"/>
                  </a:lnTo>
                  <a:lnTo>
                    <a:pt x="3639" y="641"/>
                  </a:lnTo>
                  <a:lnTo>
                    <a:pt x="3650" y="636"/>
                  </a:lnTo>
                  <a:lnTo>
                    <a:pt x="3662" y="632"/>
                  </a:lnTo>
                  <a:lnTo>
                    <a:pt x="3670" y="629"/>
                  </a:lnTo>
                  <a:lnTo>
                    <a:pt x="3682" y="624"/>
                  </a:lnTo>
                  <a:lnTo>
                    <a:pt x="3689" y="618"/>
                  </a:lnTo>
                  <a:lnTo>
                    <a:pt x="3700" y="612"/>
                  </a:lnTo>
                  <a:lnTo>
                    <a:pt x="3707" y="606"/>
                  </a:lnTo>
                  <a:lnTo>
                    <a:pt x="3714" y="598"/>
                  </a:lnTo>
                  <a:lnTo>
                    <a:pt x="3721" y="593"/>
                  </a:lnTo>
                  <a:lnTo>
                    <a:pt x="3729" y="586"/>
                  </a:lnTo>
                  <a:lnTo>
                    <a:pt x="3736" y="578"/>
                  </a:lnTo>
                  <a:lnTo>
                    <a:pt x="3741" y="571"/>
                  </a:lnTo>
                  <a:lnTo>
                    <a:pt x="3751" y="555"/>
                  </a:lnTo>
                  <a:lnTo>
                    <a:pt x="3758" y="539"/>
                  </a:lnTo>
                  <a:lnTo>
                    <a:pt x="3765" y="521"/>
                  </a:lnTo>
                  <a:lnTo>
                    <a:pt x="3770" y="503"/>
                  </a:lnTo>
                  <a:lnTo>
                    <a:pt x="3774" y="484"/>
                  </a:lnTo>
                  <a:lnTo>
                    <a:pt x="3774" y="465"/>
                  </a:lnTo>
                  <a:lnTo>
                    <a:pt x="3774" y="448"/>
                  </a:lnTo>
                  <a:lnTo>
                    <a:pt x="3771" y="433"/>
                  </a:lnTo>
                  <a:lnTo>
                    <a:pt x="3768" y="417"/>
                  </a:lnTo>
                  <a:lnTo>
                    <a:pt x="3764" y="403"/>
                  </a:lnTo>
                  <a:lnTo>
                    <a:pt x="3758" y="389"/>
                  </a:lnTo>
                  <a:lnTo>
                    <a:pt x="3751" y="377"/>
                  </a:lnTo>
                  <a:lnTo>
                    <a:pt x="3743" y="364"/>
                  </a:lnTo>
                  <a:lnTo>
                    <a:pt x="3733" y="352"/>
                  </a:lnTo>
                  <a:lnTo>
                    <a:pt x="3723" y="341"/>
                  </a:lnTo>
                  <a:lnTo>
                    <a:pt x="3711" y="330"/>
                  </a:lnTo>
                  <a:lnTo>
                    <a:pt x="3699" y="321"/>
                  </a:lnTo>
                  <a:lnTo>
                    <a:pt x="3682" y="310"/>
                  </a:lnTo>
                  <a:lnTo>
                    <a:pt x="3667" y="302"/>
                  </a:lnTo>
                  <a:lnTo>
                    <a:pt x="3649" y="293"/>
                  </a:lnTo>
                  <a:lnTo>
                    <a:pt x="3630" y="285"/>
                  </a:lnTo>
                  <a:lnTo>
                    <a:pt x="3610" y="276"/>
                  </a:lnTo>
                  <a:lnTo>
                    <a:pt x="3581" y="265"/>
                  </a:lnTo>
                  <a:lnTo>
                    <a:pt x="3556" y="253"/>
                  </a:lnTo>
                  <a:lnTo>
                    <a:pt x="3545" y="248"/>
                  </a:lnTo>
                  <a:lnTo>
                    <a:pt x="3535" y="242"/>
                  </a:lnTo>
                  <a:lnTo>
                    <a:pt x="3526" y="235"/>
                  </a:lnTo>
                  <a:lnTo>
                    <a:pt x="3518" y="230"/>
                  </a:lnTo>
                  <a:lnTo>
                    <a:pt x="3512" y="225"/>
                  </a:lnTo>
                  <a:lnTo>
                    <a:pt x="3506" y="218"/>
                  </a:lnTo>
                  <a:lnTo>
                    <a:pt x="3500" y="211"/>
                  </a:lnTo>
                  <a:lnTo>
                    <a:pt x="3496" y="205"/>
                  </a:lnTo>
                  <a:lnTo>
                    <a:pt x="3493" y="196"/>
                  </a:lnTo>
                  <a:lnTo>
                    <a:pt x="3491" y="189"/>
                  </a:lnTo>
                  <a:lnTo>
                    <a:pt x="3490" y="182"/>
                  </a:lnTo>
                  <a:lnTo>
                    <a:pt x="3490" y="172"/>
                  </a:lnTo>
                  <a:lnTo>
                    <a:pt x="3490" y="166"/>
                  </a:lnTo>
                  <a:lnTo>
                    <a:pt x="3491" y="158"/>
                  </a:lnTo>
                  <a:lnTo>
                    <a:pt x="3492" y="151"/>
                  </a:lnTo>
                  <a:lnTo>
                    <a:pt x="3496" y="145"/>
                  </a:lnTo>
                  <a:lnTo>
                    <a:pt x="3498" y="138"/>
                  </a:lnTo>
                  <a:lnTo>
                    <a:pt x="3503" y="132"/>
                  </a:lnTo>
                  <a:lnTo>
                    <a:pt x="3509" y="125"/>
                  </a:lnTo>
                  <a:lnTo>
                    <a:pt x="3515" y="120"/>
                  </a:lnTo>
                  <a:lnTo>
                    <a:pt x="3521" y="115"/>
                  </a:lnTo>
                  <a:lnTo>
                    <a:pt x="3529" y="110"/>
                  </a:lnTo>
                  <a:lnTo>
                    <a:pt x="3537" y="106"/>
                  </a:lnTo>
                  <a:lnTo>
                    <a:pt x="3548" y="102"/>
                  </a:lnTo>
                  <a:lnTo>
                    <a:pt x="3557" y="99"/>
                  </a:lnTo>
                  <a:lnTo>
                    <a:pt x="3567" y="97"/>
                  </a:lnTo>
                  <a:lnTo>
                    <a:pt x="3581" y="96"/>
                  </a:lnTo>
                  <a:lnTo>
                    <a:pt x="3595" y="96"/>
                  </a:lnTo>
                  <a:lnTo>
                    <a:pt x="3616" y="96"/>
                  </a:lnTo>
                  <a:lnTo>
                    <a:pt x="3636" y="98"/>
                  </a:lnTo>
                  <a:lnTo>
                    <a:pt x="3655" y="102"/>
                  </a:lnTo>
                  <a:lnTo>
                    <a:pt x="3670" y="107"/>
                  </a:lnTo>
                  <a:lnTo>
                    <a:pt x="3686" y="111"/>
                  </a:lnTo>
                  <a:lnTo>
                    <a:pt x="3700" y="116"/>
                  </a:lnTo>
                  <a:lnTo>
                    <a:pt x="3711" y="121"/>
                  </a:lnTo>
                  <a:lnTo>
                    <a:pt x="3720" y="125"/>
                  </a:lnTo>
                  <a:lnTo>
                    <a:pt x="3749" y="32"/>
                  </a:lnTo>
                  <a:lnTo>
                    <a:pt x="3736" y="25"/>
                  </a:lnTo>
                  <a:lnTo>
                    <a:pt x="3720" y="20"/>
                  </a:lnTo>
                  <a:lnTo>
                    <a:pt x="3704" y="15"/>
                  </a:lnTo>
                  <a:lnTo>
                    <a:pt x="3686" y="9"/>
                  </a:lnTo>
                  <a:lnTo>
                    <a:pt x="3666" y="6"/>
                  </a:lnTo>
                  <a:lnTo>
                    <a:pt x="3644" y="3"/>
                  </a:lnTo>
                  <a:lnTo>
                    <a:pt x="3622" y="1"/>
                  </a:lnTo>
                  <a:lnTo>
                    <a:pt x="3597" y="0"/>
                  </a:lnTo>
                  <a:lnTo>
                    <a:pt x="3572" y="1"/>
                  </a:lnTo>
                  <a:lnTo>
                    <a:pt x="3548" y="4"/>
                  </a:lnTo>
                  <a:lnTo>
                    <a:pt x="3524" y="8"/>
                  </a:lnTo>
                  <a:lnTo>
                    <a:pt x="3503" y="15"/>
                  </a:lnTo>
                  <a:lnTo>
                    <a:pt x="3484" y="22"/>
                  </a:lnTo>
                  <a:lnTo>
                    <a:pt x="3466" y="31"/>
                  </a:lnTo>
                  <a:lnTo>
                    <a:pt x="3448" y="41"/>
                  </a:lnTo>
                  <a:lnTo>
                    <a:pt x="3433" y="53"/>
                  </a:lnTo>
                  <a:lnTo>
                    <a:pt x="3419" y="65"/>
                  </a:lnTo>
                  <a:lnTo>
                    <a:pt x="3407" y="79"/>
                  </a:lnTo>
                  <a:lnTo>
                    <a:pt x="3398" y="95"/>
                  </a:lnTo>
                  <a:lnTo>
                    <a:pt x="3387" y="111"/>
                  </a:lnTo>
                  <a:lnTo>
                    <a:pt x="3381" y="128"/>
                  </a:lnTo>
                  <a:lnTo>
                    <a:pt x="3377" y="146"/>
                  </a:lnTo>
                  <a:lnTo>
                    <a:pt x="3372" y="163"/>
                  </a:lnTo>
                  <a:lnTo>
                    <a:pt x="3371" y="184"/>
                  </a:lnTo>
                  <a:lnTo>
                    <a:pt x="3372" y="198"/>
                  </a:lnTo>
                  <a:lnTo>
                    <a:pt x="3374" y="216"/>
                  </a:lnTo>
                  <a:lnTo>
                    <a:pt x="3379" y="231"/>
                  </a:lnTo>
                  <a:lnTo>
                    <a:pt x="3384" y="246"/>
                  </a:lnTo>
                  <a:lnTo>
                    <a:pt x="3391" y="260"/>
                  </a:lnTo>
                  <a:lnTo>
                    <a:pt x="3399" y="271"/>
                  </a:lnTo>
                  <a:lnTo>
                    <a:pt x="3409" y="284"/>
                  </a:lnTo>
                  <a:lnTo>
                    <a:pt x="3419" y="295"/>
                  </a:lnTo>
                  <a:lnTo>
                    <a:pt x="3431" y="306"/>
                  </a:lnTo>
                  <a:lnTo>
                    <a:pt x="3443" y="318"/>
                  </a:lnTo>
                  <a:lnTo>
                    <a:pt x="3458" y="327"/>
                  </a:lnTo>
                  <a:lnTo>
                    <a:pt x="3473" y="337"/>
                  </a:lnTo>
                  <a:lnTo>
                    <a:pt x="3490" y="344"/>
                  </a:lnTo>
                  <a:lnTo>
                    <a:pt x="3507" y="354"/>
                  </a:lnTo>
                  <a:lnTo>
                    <a:pt x="3524" y="361"/>
                  </a:lnTo>
                  <a:lnTo>
                    <a:pt x="3544" y="368"/>
                  </a:lnTo>
                  <a:lnTo>
                    <a:pt x="3572" y="379"/>
                  </a:lnTo>
                  <a:lnTo>
                    <a:pt x="3595" y="390"/>
                  </a:lnTo>
                  <a:lnTo>
                    <a:pt x="3605" y="396"/>
                  </a:lnTo>
                  <a:lnTo>
                    <a:pt x="3614" y="402"/>
                  </a:lnTo>
                  <a:lnTo>
                    <a:pt x="3623" y="407"/>
                  </a:lnTo>
                  <a:lnTo>
                    <a:pt x="3630" y="414"/>
                  </a:lnTo>
                  <a:lnTo>
                    <a:pt x="3637" y="419"/>
                  </a:lnTo>
                  <a:lnTo>
                    <a:pt x="3642" y="427"/>
                  </a:lnTo>
                  <a:lnTo>
                    <a:pt x="3645" y="434"/>
                  </a:lnTo>
                  <a:lnTo>
                    <a:pt x="3649" y="441"/>
                  </a:lnTo>
                  <a:lnTo>
                    <a:pt x="3651" y="448"/>
                  </a:lnTo>
                  <a:lnTo>
                    <a:pt x="3655" y="456"/>
                  </a:lnTo>
                  <a:lnTo>
                    <a:pt x="3656" y="465"/>
                  </a:lnTo>
                  <a:lnTo>
                    <a:pt x="3657" y="474"/>
                  </a:lnTo>
                  <a:lnTo>
                    <a:pt x="3656" y="483"/>
                  </a:lnTo>
                  <a:lnTo>
                    <a:pt x="3655" y="492"/>
                  </a:lnTo>
                  <a:lnTo>
                    <a:pt x="3651" y="501"/>
                  </a:lnTo>
                  <a:lnTo>
                    <a:pt x="3648" y="510"/>
                  </a:lnTo>
                  <a:lnTo>
                    <a:pt x="3644" y="517"/>
                  </a:lnTo>
                  <a:lnTo>
                    <a:pt x="3638" y="523"/>
                  </a:lnTo>
                  <a:lnTo>
                    <a:pt x="3633" y="530"/>
                  </a:lnTo>
                  <a:lnTo>
                    <a:pt x="3626" y="537"/>
                  </a:lnTo>
                  <a:lnTo>
                    <a:pt x="3619" y="542"/>
                  </a:lnTo>
                  <a:lnTo>
                    <a:pt x="3610" y="547"/>
                  </a:lnTo>
                  <a:lnTo>
                    <a:pt x="3600" y="551"/>
                  </a:lnTo>
                  <a:lnTo>
                    <a:pt x="3591" y="554"/>
                  </a:lnTo>
                  <a:lnTo>
                    <a:pt x="3579" y="557"/>
                  </a:lnTo>
                  <a:lnTo>
                    <a:pt x="3567" y="559"/>
                  </a:lnTo>
                  <a:lnTo>
                    <a:pt x="3555" y="560"/>
                  </a:lnTo>
                  <a:lnTo>
                    <a:pt x="3541" y="560"/>
                  </a:lnTo>
                  <a:lnTo>
                    <a:pt x="3518" y="560"/>
                  </a:lnTo>
                  <a:lnTo>
                    <a:pt x="3497" y="557"/>
                  </a:lnTo>
                  <a:lnTo>
                    <a:pt x="3477" y="554"/>
                  </a:lnTo>
                  <a:lnTo>
                    <a:pt x="3455" y="549"/>
                  </a:lnTo>
                  <a:lnTo>
                    <a:pt x="3436" y="542"/>
                  </a:lnTo>
                  <a:lnTo>
                    <a:pt x="3419" y="536"/>
                  </a:lnTo>
                  <a:lnTo>
                    <a:pt x="3403" y="527"/>
                  </a:lnTo>
                  <a:lnTo>
                    <a:pt x="3387" y="520"/>
                  </a:lnTo>
                  <a:lnTo>
                    <a:pt x="3363" y="616"/>
                  </a:lnTo>
                  <a:close/>
                  <a:moveTo>
                    <a:pt x="3260" y="270"/>
                  </a:moveTo>
                  <a:lnTo>
                    <a:pt x="3022" y="270"/>
                  </a:lnTo>
                  <a:lnTo>
                    <a:pt x="3022" y="107"/>
                  </a:lnTo>
                  <a:lnTo>
                    <a:pt x="3275" y="107"/>
                  </a:lnTo>
                  <a:lnTo>
                    <a:pt x="3275" y="11"/>
                  </a:lnTo>
                  <a:lnTo>
                    <a:pt x="2905" y="11"/>
                  </a:lnTo>
                  <a:lnTo>
                    <a:pt x="2905" y="647"/>
                  </a:lnTo>
                  <a:lnTo>
                    <a:pt x="3288" y="647"/>
                  </a:lnTo>
                  <a:lnTo>
                    <a:pt x="3288" y="551"/>
                  </a:lnTo>
                  <a:lnTo>
                    <a:pt x="3022" y="551"/>
                  </a:lnTo>
                  <a:lnTo>
                    <a:pt x="3022" y="364"/>
                  </a:lnTo>
                  <a:lnTo>
                    <a:pt x="3260" y="364"/>
                  </a:lnTo>
                  <a:lnTo>
                    <a:pt x="3260" y="270"/>
                  </a:lnTo>
                  <a:close/>
                  <a:moveTo>
                    <a:pt x="2789" y="536"/>
                  </a:moveTo>
                  <a:lnTo>
                    <a:pt x="2775" y="541"/>
                  </a:lnTo>
                  <a:lnTo>
                    <a:pt x="2763" y="546"/>
                  </a:lnTo>
                  <a:lnTo>
                    <a:pt x="2748" y="550"/>
                  </a:lnTo>
                  <a:lnTo>
                    <a:pt x="2732" y="553"/>
                  </a:lnTo>
                  <a:lnTo>
                    <a:pt x="2716" y="556"/>
                  </a:lnTo>
                  <a:lnTo>
                    <a:pt x="2697" y="558"/>
                  </a:lnTo>
                  <a:lnTo>
                    <a:pt x="2681" y="559"/>
                  </a:lnTo>
                  <a:lnTo>
                    <a:pt x="2663" y="559"/>
                  </a:lnTo>
                  <a:lnTo>
                    <a:pt x="2649" y="559"/>
                  </a:lnTo>
                  <a:lnTo>
                    <a:pt x="2638" y="558"/>
                  </a:lnTo>
                  <a:lnTo>
                    <a:pt x="2625" y="557"/>
                  </a:lnTo>
                  <a:lnTo>
                    <a:pt x="2613" y="555"/>
                  </a:lnTo>
                  <a:lnTo>
                    <a:pt x="2601" y="553"/>
                  </a:lnTo>
                  <a:lnTo>
                    <a:pt x="2591" y="551"/>
                  </a:lnTo>
                  <a:lnTo>
                    <a:pt x="2579" y="548"/>
                  </a:lnTo>
                  <a:lnTo>
                    <a:pt x="2569" y="543"/>
                  </a:lnTo>
                  <a:lnTo>
                    <a:pt x="2558" y="539"/>
                  </a:lnTo>
                  <a:lnTo>
                    <a:pt x="2550" y="535"/>
                  </a:lnTo>
                  <a:lnTo>
                    <a:pt x="2539" y="529"/>
                  </a:lnTo>
                  <a:lnTo>
                    <a:pt x="2531" y="523"/>
                  </a:lnTo>
                  <a:lnTo>
                    <a:pt x="2524" y="518"/>
                  </a:lnTo>
                  <a:lnTo>
                    <a:pt x="2514" y="512"/>
                  </a:lnTo>
                  <a:lnTo>
                    <a:pt x="2507" y="504"/>
                  </a:lnTo>
                  <a:lnTo>
                    <a:pt x="2499" y="498"/>
                  </a:lnTo>
                  <a:lnTo>
                    <a:pt x="2492" y="489"/>
                  </a:lnTo>
                  <a:lnTo>
                    <a:pt x="2487" y="482"/>
                  </a:lnTo>
                  <a:lnTo>
                    <a:pt x="2482" y="474"/>
                  </a:lnTo>
                  <a:lnTo>
                    <a:pt x="2475" y="464"/>
                  </a:lnTo>
                  <a:lnTo>
                    <a:pt x="2469" y="454"/>
                  </a:lnTo>
                  <a:lnTo>
                    <a:pt x="2465" y="445"/>
                  </a:lnTo>
                  <a:lnTo>
                    <a:pt x="2461" y="436"/>
                  </a:lnTo>
                  <a:lnTo>
                    <a:pt x="2456" y="425"/>
                  </a:lnTo>
                  <a:lnTo>
                    <a:pt x="2450" y="403"/>
                  </a:lnTo>
                  <a:lnTo>
                    <a:pt x="2445" y="380"/>
                  </a:lnTo>
                  <a:lnTo>
                    <a:pt x="2443" y="356"/>
                  </a:lnTo>
                  <a:lnTo>
                    <a:pt x="2443" y="330"/>
                  </a:lnTo>
                  <a:lnTo>
                    <a:pt x="2443" y="317"/>
                  </a:lnTo>
                  <a:lnTo>
                    <a:pt x="2443" y="303"/>
                  </a:lnTo>
                  <a:lnTo>
                    <a:pt x="2444" y="289"/>
                  </a:lnTo>
                  <a:lnTo>
                    <a:pt x="2446" y="276"/>
                  </a:lnTo>
                  <a:lnTo>
                    <a:pt x="2448" y="264"/>
                  </a:lnTo>
                  <a:lnTo>
                    <a:pt x="2451" y="252"/>
                  </a:lnTo>
                  <a:lnTo>
                    <a:pt x="2454" y="241"/>
                  </a:lnTo>
                  <a:lnTo>
                    <a:pt x="2458" y="229"/>
                  </a:lnTo>
                  <a:lnTo>
                    <a:pt x="2463" y="218"/>
                  </a:lnTo>
                  <a:lnTo>
                    <a:pt x="2467" y="208"/>
                  </a:lnTo>
                  <a:lnTo>
                    <a:pt x="2473" y="198"/>
                  </a:lnTo>
                  <a:lnTo>
                    <a:pt x="2477" y="189"/>
                  </a:lnTo>
                  <a:lnTo>
                    <a:pt x="2484" y="180"/>
                  </a:lnTo>
                  <a:lnTo>
                    <a:pt x="2490" y="172"/>
                  </a:lnTo>
                  <a:lnTo>
                    <a:pt x="2496" y="163"/>
                  </a:lnTo>
                  <a:lnTo>
                    <a:pt x="2504" y="156"/>
                  </a:lnTo>
                  <a:lnTo>
                    <a:pt x="2513" y="149"/>
                  </a:lnTo>
                  <a:lnTo>
                    <a:pt x="2519" y="142"/>
                  </a:lnTo>
                  <a:lnTo>
                    <a:pt x="2528" y="136"/>
                  </a:lnTo>
                  <a:lnTo>
                    <a:pt x="2536" y="130"/>
                  </a:lnTo>
                  <a:lnTo>
                    <a:pt x="2546" y="125"/>
                  </a:lnTo>
                  <a:lnTo>
                    <a:pt x="2556" y="120"/>
                  </a:lnTo>
                  <a:lnTo>
                    <a:pt x="2565" y="115"/>
                  </a:lnTo>
                  <a:lnTo>
                    <a:pt x="2574" y="112"/>
                  </a:lnTo>
                  <a:lnTo>
                    <a:pt x="2596" y="104"/>
                  </a:lnTo>
                  <a:lnTo>
                    <a:pt x="2618" y="100"/>
                  </a:lnTo>
                  <a:lnTo>
                    <a:pt x="2640" y="97"/>
                  </a:lnTo>
                  <a:lnTo>
                    <a:pt x="2664" y="96"/>
                  </a:lnTo>
                  <a:lnTo>
                    <a:pt x="2683" y="97"/>
                  </a:lnTo>
                  <a:lnTo>
                    <a:pt x="2701" y="98"/>
                  </a:lnTo>
                  <a:lnTo>
                    <a:pt x="2719" y="100"/>
                  </a:lnTo>
                  <a:lnTo>
                    <a:pt x="2733" y="103"/>
                  </a:lnTo>
                  <a:lnTo>
                    <a:pt x="2748" y="108"/>
                  </a:lnTo>
                  <a:lnTo>
                    <a:pt x="2763" y="112"/>
                  </a:lnTo>
                  <a:lnTo>
                    <a:pt x="2775" y="116"/>
                  </a:lnTo>
                  <a:lnTo>
                    <a:pt x="2788" y="121"/>
                  </a:lnTo>
                  <a:lnTo>
                    <a:pt x="2812" y="28"/>
                  </a:lnTo>
                  <a:lnTo>
                    <a:pt x="2803" y="24"/>
                  </a:lnTo>
                  <a:lnTo>
                    <a:pt x="2790" y="19"/>
                  </a:lnTo>
                  <a:lnTo>
                    <a:pt x="2773" y="14"/>
                  </a:lnTo>
                  <a:lnTo>
                    <a:pt x="2757" y="9"/>
                  </a:lnTo>
                  <a:lnTo>
                    <a:pt x="2734" y="6"/>
                  </a:lnTo>
                  <a:lnTo>
                    <a:pt x="2712" y="3"/>
                  </a:lnTo>
                  <a:lnTo>
                    <a:pt x="2687" y="1"/>
                  </a:lnTo>
                  <a:lnTo>
                    <a:pt x="2659" y="0"/>
                  </a:lnTo>
                  <a:lnTo>
                    <a:pt x="2641" y="1"/>
                  </a:lnTo>
                  <a:lnTo>
                    <a:pt x="2624" y="2"/>
                  </a:lnTo>
                  <a:lnTo>
                    <a:pt x="2606" y="4"/>
                  </a:lnTo>
                  <a:lnTo>
                    <a:pt x="2590" y="6"/>
                  </a:lnTo>
                  <a:lnTo>
                    <a:pt x="2572" y="9"/>
                  </a:lnTo>
                  <a:lnTo>
                    <a:pt x="2556" y="14"/>
                  </a:lnTo>
                  <a:lnTo>
                    <a:pt x="2539" y="18"/>
                  </a:lnTo>
                  <a:lnTo>
                    <a:pt x="2525" y="23"/>
                  </a:lnTo>
                  <a:lnTo>
                    <a:pt x="2510" y="30"/>
                  </a:lnTo>
                  <a:lnTo>
                    <a:pt x="2494" y="36"/>
                  </a:lnTo>
                  <a:lnTo>
                    <a:pt x="2482" y="43"/>
                  </a:lnTo>
                  <a:lnTo>
                    <a:pt x="2466" y="52"/>
                  </a:lnTo>
                  <a:lnTo>
                    <a:pt x="2454" y="60"/>
                  </a:lnTo>
                  <a:lnTo>
                    <a:pt x="2442" y="70"/>
                  </a:lnTo>
                  <a:lnTo>
                    <a:pt x="2428" y="79"/>
                  </a:lnTo>
                  <a:lnTo>
                    <a:pt x="2417" y="90"/>
                  </a:lnTo>
                  <a:lnTo>
                    <a:pt x="2405" y="101"/>
                  </a:lnTo>
                  <a:lnTo>
                    <a:pt x="2395" y="113"/>
                  </a:lnTo>
                  <a:lnTo>
                    <a:pt x="2385" y="125"/>
                  </a:lnTo>
                  <a:lnTo>
                    <a:pt x="2376" y="138"/>
                  </a:lnTo>
                  <a:lnTo>
                    <a:pt x="2367" y="152"/>
                  </a:lnTo>
                  <a:lnTo>
                    <a:pt x="2360" y="166"/>
                  </a:lnTo>
                  <a:lnTo>
                    <a:pt x="2353" y="180"/>
                  </a:lnTo>
                  <a:lnTo>
                    <a:pt x="2345" y="195"/>
                  </a:lnTo>
                  <a:lnTo>
                    <a:pt x="2340" y="211"/>
                  </a:lnTo>
                  <a:lnTo>
                    <a:pt x="2335" y="228"/>
                  </a:lnTo>
                  <a:lnTo>
                    <a:pt x="2330" y="245"/>
                  </a:lnTo>
                  <a:lnTo>
                    <a:pt x="2327" y="262"/>
                  </a:lnTo>
                  <a:lnTo>
                    <a:pt x="2323" y="280"/>
                  </a:lnTo>
                  <a:lnTo>
                    <a:pt x="2322" y="298"/>
                  </a:lnTo>
                  <a:lnTo>
                    <a:pt x="2321" y="317"/>
                  </a:lnTo>
                  <a:lnTo>
                    <a:pt x="2321" y="337"/>
                  </a:lnTo>
                  <a:lnTo>
                    <a:pt x="2321" y="355"/>
                  </a:lnTo>
                  <a:lnTo>
                    <a:pt x="2322" y="371"/>
                  </a:lnTo>
                  <a:lnTo>
                    <a:pt x="2323" y="389"/>
                  </a:lnTo>
                  <a:lnTo>
                    <a:pt x="2325" y="405"/>
                  </a:lnTo>
                  <a:lnTo>
                    <a:pt x="2328" y="422"/>
                  </a:lnTo>
                  <a:lnTo>
                    <a:pt x="2334" y="438"/>
                  </a:lnTo>
                  <a:lnTo>
                    <a:pt x="2337" y="452"/>
                  </a:lnTo>
                  <a:lnTo>
                    <a:pt x="2342" y="469"/>
                  </a:lnTo>
                  <a:lnTo>
                    <a:pt x="2347" y="482"/>
                  </a:lnTo>
                  <a:lnTo>
                    <a:pt x="2355" y="496"/>
                  </a:lnTo>
                  <a:lnTo>
                    <a:pt x="2361" y="510"/>
                  </a:lnTo>
                  <a:lnTo>
                    <a:pt x="2369" y="522"/>
                  </a:lnTo>
                  <a:lnTo>
                    <a:pt x="2378" y="535"/>
                  </a:lnTo>
                  <a:lnTo>
                    <a:pt x="2386" y="548"/>
                  </a:lnTo>
                  <a:lnTo>
                    <a:pt x="2397" y="558"/>
                  </a:lnTo>
                  <a:lnTo>
                    <a:pt x="2406" y="569"/>
                  </a:lnTo>
                  <a:lnTo>
                    <a:pt x="2417" y="579"/>
                  </a:lnTo>
                  <a:lnTo>
                    <a:pt x="2428" y="589"/>
                  </a:lnTo>
                  <a:lnTo>
                    <a:pt x="2441" y="597"/>
                  </a:lnTo>
                  <a:lnTo>
                    <a:pt x="2452" y="607"/>
                  </a:lnTo>
                  <a:lnTo>
                    <a:pt x="2466" y="614"/>
                  </a:lnTo>
                  <a:lnTo>
                    <a:pt x="2480" y="622"/>
                  </a:lnTo>
                  <a:lnTo>
                    <a:pt x="2493" y="628"/>
                  </a:lnTo>
                  <a:lnTo>
                    <a:pt x="2508" y="633"/>
                  </a:lnTo>
                  <a:lnTo>
                    <a:pt x="2524" y="638"/>
                  </a:lnTo>
                  <a:lnTo>
                    <a:pt x="2538" y="644"/>
                  </a:lnTo>
                  <a:lnTo>
                    <a:pt x="2556" y="648"/>
                  </a:lnTo>
                  <a:lnTo>
                    <a:pt x="2572" y="651"/>
                  </a:lnTo>
                  <a:lnTo>
                    <a:pt x="2590" y="653"/>
                  </a:lnTo>
                  <a:lnTo>
                    <a:pt x="2606" y="655"/>
                  </a:lnTo>
                  <a:lnTo>
                    <a:pt x="2625" y="656"/>
                  </a:lnTo>
                  <a:lnTo>
                    <a:pt x="2644" y="657"/>
                  </a:lnTo>
                  <a:lnTo>
                    <a:pt x="2672" y="656"/>
                  </a:lnTo>
                  <a:lnTo>
                    <a:pt x="2697" y="654"/>
                  </a:lnTo>
                  <a:lnTo>
                    <a:pt x="2721" y="651"/>
                  </a:lnTo>
                  <a:lnTo>
                    <a:pt x="2745" y="648"/>
                  </a:lnTo>
                  <a:lnTo>
                    <a:pt x="2764" y="644"/>
                  </a:lnTo>
                  <a:lnTo>
                    <a:pt x="2782" y="637"/>
                  </a:lnTo>
                  <a:lnTo>
                    <a:pt x="2796" y="632"/>
                  </a:lnTo>
                  <a:lnTo>
                    <a:pt x="2808" y="628"/>
                  </a:lnTo>
                  <a:lnTo>
                    <a:pt x="2789" y="536"/>
                  </a:lnTo>
                  <a:close/>
                  <a:moveTo>
                    <a:pt x="2105" y="11"/>
                  </a:moveTo>
                  <a:lnTo>
                    <a:pt x="2105" y="647"/>
                  </a:lnTo>
                  <a:lnTo>
                    <a:pt x="2220" y="647"/>
                  </a:lnTo>
                  <a:lnTo>
                    <a:pt x="2220" y="11"/>
                  </a:lnTo>
                  <a:lnTo>
                    <a:pt x="2105" y="11"/>
                  </a:lnTo>
                  <a:close/>
                  <a:moveTo>
                    <a:pt x="1816" y="647"/>
                  </a:moveTo>
                  <a:lnTo>
                    <a:pt x="2037" y="11"/>
                  </a:lnTo>
                  <a:lnTo>
                    <a:pt x="1914" y="11"/>
                  </a:lnTo>
                  <a:lnTo>
                    <a:pt x="1821" y="302"/>
                  </a:lnTo>
                  <a:lnTo>
                    <a:pt x="1811" y="330"/>
                  </a:lnTo>
                  <a:lnTo>
                    <a:pt x="1802" y="360"/>
                  </a:lnTo>
                  <a:lnTo>
                    <a:pt x="1793" y="388"/>
                  </a:lnTo>
                  <a:lnTo>
                    <a:pt x="1786" y="417"/>
                  </a:lnTo>
                  <a:lnTo>
                    <a:pt x="1778" y="446"/>
                  </a:lnTo>
                  <a:lnTo>
                    <a:pt x="1769" y="475"/>
                  </a:lnTo>
                  <a:lnTo>
                    <a:pt x="1763" y="503"/>
                  </a:lnTo>
                  <a:lnTo>
                    <a:pt x="1756" y="531"/>
                  </a:lnTo>
                  <a:lnTo>
                    <a:pt x="1755" y="531"/>
                  </a:lnTo>
                  <a:lnTo>
                    <a:pt x="1748" y="503"/>
                  </a:lnTo>
                  <a:lnTo>
                    <a:pt x="1741" y="474"/>
                  </a:lnTo>
                  <a:lnTo>
                    <a:pt x="1734" y="445"/>
                  </a:lnTo>
                  <a:lnTo>
                    <a:pt x="1726" y="416"/>
                  </a:lnTo>
                  <a:lnTo>
                    <a:pt x="1718" y="388"/>
                  </a:lnTo>
                  <a:lnTo>
                    <a:pt x="1711" y="359"/>
                  </a:lnTo>
                  <a:lnTo>
                    <a:pt x="1701" y="329"/>
                  </a:lnTo>
                  <a:lnTo>
                    <a:pt x="1692" y="300"/>
                  </a:lnTo>
                  <a:lnTo>
                    <a:pt x="1606" y="11"/>
                  </a:lnTo>
                  <a:lnTo>
                    <a:pt x="1480" y="11"/>
                  </a:lnTo>
                  <a:lnTo>
                    <a:pt x="1684" y="647"/>
                  </a:lnTo>
                  <a:lnTo>
                    <a:pt x="1816" y="647"/>
                  </a:lnTo>
                  <a:close/>
                  <a:moveTo>
                    <a:pt x="1116" y="99"/>
                  </a:moveTo>
                  <a:lnTo>
                    <a:pt x="1126" y="97"/>
                  </a:lnTo>
                  <a:lnTo>
                    <a:pt x="1143" y="95"/>
                  </a:lnTo>
                  <a:lnTo>
                    <a:pt x="1162" y="94"/>
                  </a:lnTo>
                  <a:lnTo>
                    <a:pt x="1188" y="93"/>
                  </a:lnTo>
                  <a:lnTo>
                    <a:pt x="1201" y="94"/>
                  </a:lnTo>
                  <a:lnTo>
                    <a:pt x="1214" y="95"/>
                  </a:lnTo>
                  <a:lnTo>
                    <a:pt x="1226" y="97"/>
                  </a:lnTo>
                  <a:lnTo>
                    <a:pt x="1237" y="99"/>
                  </a:lnTo>
                  <a:lnTo>
                    <a:pt x="1250" y="102"/>
                  </a:lnTo>
                  <a:lnTo>
                    <a:pt x="1259" y="108"/>
                  </a:lnTo>
                  <a:lnTo>
                    <a:pt x="1269" y="112"/>
                  </a:lnTo>
                  <a:lnTo>
                    <a:pt x="1276" y="118"/>
                  </a:lnTo>
                  <a:lnTo>
                    <a:pt x="1286" y="125"/>
                  </a:lnTo>
                  <a:lnTo>
                    <a:pt x="1292" y="133"/>
                  </a:lnTo>
                  <a:lnTo>
                    <a:pt x="1297" y="140"/>
                  </a:lnTo>
                  <a:lnTo>
                    <a:pt x="1302" y="150"/>
                  </a:lnTo>
                  <a:lnTo>
                    <a:pt x="1307" y="160"/>
                  </a:lnTo>
                  <a:lnTo>
                    <a:pt x="1308" y="171"/>
                  </a:lnTo>
                  <a:lnTo>
                    <a:pt x="1311" y="183"/>
                  </a:lnTo>
                  <a:lnTo>
                    <a:pt x="1311" y="195"/>
                  </a:lnTo>
                  <a:lnTo>
                    <a:pt x="1311" y="207"/>
                  </a:lnTo>
                  <a:lnTo>
                    <a:pt x="1308" y="217"/>
                  </a:lnTo>
                  <a:lnTo>
                    <a:pt x="1307" y="228"/>
                  </a:lnTo>
                  <a:lnTo>
                    <a:pt x="1302" y="237"/>
                  </a:lnTo>
                  <a:lnTo>
                    <a:pt x="1297" y="248"/>
                  </a:lnTo>
                  <a:lnTo>
                    <a:pt x="1292" y="256"/>
                  </a:lnTo>
                  <a:lnTo>
                    <a:pt x="1284" y="264"/>
                  </a:lnTo>
                  <a:lnTo>
                    <a:pt x="1276" y="270"/>
                  </a:lnTo>
                  <a:lnTo>
                    <a:pt x="1269" y="278"/>
                  </a:lnTo>
                  <a:lnTo>
                    <a:pt x="1259" y="284"/>
                  </a:lnTo>
                  <a:lnTo>
                    <a:pt x="1249" y="288"/>
                  </a:lnTo>
                  <a:lnTo>
                    <a:pt x="1237" y="292"/>
                  </a:lnTo>
                  <a:lnTo>
                    <a:pt x="1225" y="295"/>
                  </a:lnTo>
                  <a:lnTo>
                    <a:pt x="1212" y="299"/>
                  </a:lnTo>
                  <a:lnTo>
                    <a:pt x="1199" y="300"/>
                  </a:lnTo>
                  <a:lnTo>
                    <a:pt x="1185" y="300"/>
                  </a:lnTo>
                  <a:lnTo>
                    <a:pt x="1116" y="300"/>
                  </a:lnTo>
                  <a:lnTo>
                    <a:pt x="1116" y="99"/>
                  </a:lnTo>
                  <a:close/>
                  <a:moveTo>
                    <a:pt x="1001" y="647"/>
                  </a:moveTo>
                  <a:lnTo>
                    <a:pt x="1116" y="647"/>
                  </a:lnTo>
                  <a:lnTo>
                    <a:pt x="1116" y="384"/>
                  </a:lnTo>
                  <a:lnTo>
                    <a:pt x="1174" y="384"/>
                  </a:lnTo>
                  <a:lnTo>
                    <a:pt x="1186" y="386"/>
                  </a:lnTo>
                  <a:lnTo>
                    <a:pt x="1198" y="387"/>
                  </a:lnTo>
                  <a:lnTo>
                    <a:pt x="1207" y="389"/>
                  </a:lnTo>
                  <a:lnTo>
                    <a:pt x="1217" y="392"/>
                  </a:lnTo>
                  <a:lnTo>
                    <a:pt x="1226" y="395"/>
                  </a:lnTo>
                  <a:lnTo>
                    <a:pt x="1233" y="399"/>
                  </a:lnTo>
                  <a:lnTo>
                    <a:pt x="1242" y="404"/>
                  </a:lnTo>
                  <a:lnTo>
                    <a:pt x="1249" y="411"/>
                  </a:lnTo>
                  <a:lnTo>
                    <a:pt x="1255" y="417"/>
                  </a:lnTo>
                  <a:lnTo>
                    <a:pt x="1262" y="425"/>
                  </a:lnTo>
                  <a:lnTo>
                    <a:pt x="1267" y="435"/>
                  </a:lnTo>
                  <a:lnTo>
                    <a:pt x="1271" y="444"/>
                  </a:lnTo>
                  <a:lnTo>
                    <a:pt x="1275" y="455"/>
                  </a:lnTo>
                  <a:lnTo>
                    <a:pt x="1280" y="469"/>
                  </a:lnTo>
                  <a:lnTo>
                    <a:pt x="1284" y="482"/>
                  </a:lnTo>
                  <a:lnTo>
                    <a:pt x="1288" y="497"/>
                  </a:lnTo>
                  <a:lnTo>
                    <a:pt x="1301" y="551"/>
                  </a:lnTo>
                  <a:lnTo>
                    <a:pt x="1313" y="594"/>
                  </a:lnTo>
                  <a:lnTo>
                    <a:pt x="1318" y="612"/>
                  </a:lnTo>
                  <a:lnTo>
                    <a:pt x="1321" y="627"/>
                  </a:lnTo>
                  <a:lnTo>
                    <a:pt x="1327" y="637"/>
                  </a:lnTo>
                  <a:lnTo>
                    <a:pt x="1331" y="647"/>
                  </a:lnTo>
                  <a:lnTo>
                    <a:pt x="1449" y="647"/>
                  </a:lnTo>
                  <a:lnTo>
                    <a:pt x="1445" y="634"/>
                  </a:lnTo>
                  <a:lnTo>
                    <a:pt x="1439" y="621"/>
                  </a:lnTo>
                  <a:lnTo>
                    <a:pt x="1434" y="599"/>
                  </a:lnTo>
                  <a:lnTo>
                    <a:pt x="1427" y="579"/>
                  </a:lnTo>
                  <a:lnTo>
                    <a:pt x="1421" y="554"/>
                  </a:lnTo>
                  <a:lnTo>
                    <a:pt x="1414" y="527"/>
                  </a:lnTo>
                  <a:lnTo>
                    <a:pt x="1407" y="499"/>
                  </a:lnTo>
                  <a:lnTo>
                    <a:pt x="1400" y="470"/>
                  </a:lnTo>
                  <a:lnTo>
                    <a:pt x="1394" y="447"/>
                  </a:lnTo>
                  <a:lnTo>
                    <a:pt x="1384" y="426"/>
                  </a:lnTo>
                  <a:lnTo>
                    <a:pt x="1377" y="408"/>
                  </a:lnTo>
                  <a:lnTo>
                    <a:pt x="1367" y="392"/>
                  </a:lnTo>
                  <a:lnTo>
                    <a:pt x="1361" y="383"/>
                  </a:lnTo>
                  <a:lnTo>
                    <a:pt x="1355" y="377"/>
                  </a:lnTo>
                  <a:lnTo>
                    <a:pt x="1349" y="370"/>
                  </a:lnTo>
                  <a:lnTo>
                    <a:pt x="1342" y="364"/>
                  </a:lnTo>
                  <a:lnTo>
                    <a:pt x="1335" y="359"/>
                  </a:lnTo>
                  <a:lnTo>
                    <a:pt x="1328" y="355"/>
                  </a:lnTo>
                  <a:lnTo>
                    <a:pt x="1319" y="350"/>
                  </a:lnTo>
                  <a:lnTo>
                    <a:pt x="1312" y="345"/>
                  </a:lnTo>
                  <a:lnTo>
                    <a:pt x="1312" y="343"/>
                  </a:lnTo>
                  <a:lnTo>
                    <a:pt x="1321" y="339"/>
                  </a:lnTo>
                  <a:lnTo>
                    <a:pt x="1334" y="335"/>
                  </a:lnTo>
                  <a:lnTo>
                    <a:pt x="1344" y="328"/>
                  </a:lnTo>
                  <a:lnTo>
                    <a:pt x="1355" y="322"/>
                  </a:lnTo>
                  <a:lnTo>
                    <a:pt x="1364" y="313"/>
                  </a:lnTo>
                  <a:lnTo>
                    <a:pt x="1374" y="305"/>
                  </a:lnTo>
                  <a:lnTo>
                    <a:pt x="1383" y="297"/>
                  </a:lnTo>
                  <a:lnTo>
                    <a:pt x="1391" y="287"/>
                  </a:lnTo>
                  <a:lnTo>
                    <a:pt x="1399" y="276"/>
                  </a:lnTo>
                  <a:lnTo>
                    <a:pt x="1406" y="265"/>
                  </a:lnTo>
                  <a:lnTo>
                    <a:pt x="1412" y="253"/>
                  </a:lnTo>
                  <a:lnTo>
                    <a:pt x="1417" y="241"/>
                  </a:lnTo>
                  <a:lnTo>
                    <a:pt x="1421" y="228"/>
                  </a:lnTo>
                  <a:lnTo>
                    <a:pt x="1424" y="214"/>
                  </a:lnTo>
                  <a:lnTo>
                    <a:pt x="1426" y="198"/>
                  </a:lnTo>
                  <a:lnTo>
                    <a:pt x="1426" y="185"/>
                  </a:lnTo>
                  <a:lnTo>
                    <a:pt x="1425" y="164"/>
                  </a:lnTo>
                  <a:lnTo>
                    <a:pt x="1422" y="146"/>
                  </a:lnTo>
                  <a:lnTo>
                    <a:pt x="1418" y="128"/>
                  </a:lnTo>
                  <a:lnTo>
                    <a:pt x="1413" y="111"/>
                  </a:lnTo>
                  <a:lnTo>
                    <a:pt x="1404" y="96"/>
                  </a:lnTo>
                  <a:lnTo>
                    <a:pt x="1395" y="81"/>
                  </a:lnTo>
                  <a:lnTo>
                    <a:pt x="1384" y="69"/>
                  </a:lnTo>
                  <a:lnTo>
                    <a:pt x="1372" y="57"/>
                  </a:lnTo>
                  <a:lnTo>
                    <a:pt x="1363" y="51"/>
                  </a:lnTo>
                  <a:lnTo>
                    <a:pt x="1355" y="44"/>
                  </a:lnTo>
                  <a:lnTo>
                    <a:pt x="1345" y="39"/>
                  </a:lnTo>
                  <a:lnTo>
                    <a:pt x="1336" y="34"/>
                  </a:lnTo>
                  <a:lnTo>
                    <a:pt x="1325" y="28"/>
                  </a:lnTo>
                  <a:lnTo>
                    <a:pt x="1314" y="24"/>
                  </a:lnTo>
                  <a:lnTo>
                    <a:pt x="1305" y="21"/>
                  </a:lnTo>
                  <a:lnTo>
                    <a:pt x="1292" y="18"/>
                  </a:lnTo>
                  <a:lnTo>
                    <a:pt x="1267" y="13"/>
                  </a:lnTo>
                  <a:lnTo>
                    <a:pt x="1238" y="8"/>
                  </a:lnTo>
                  <a:lnTo>
                    <a:pt x="1208" y="6"/>
                  </a:lnTo>
                  <a:lnTo>
                    <a:pt x="1177" y="5"/>
                  </a:lnTo>
                  <a:lnTo>
                    <a:pt x="1150" y="5"/>
                  </a:lnTo>
                  <a:lnTo>
                    <a:pt x="1126" y="6"/>
                  </a:lnTo>
                  <a:lnTo>
                    <a:pt x="1103" y="7"/>
                  </a:lnTo>
                  <a:lnTo>
                    <a:pt x="1079" y="9"/>
                  </a:lnTo>
                  <a:lnTo>
                    <a:pt x="1058" y="12"/>
                  </a:lnTo>
                  <a:lnTo>
                    <a:pt x="1037" y="14"/>
                  </a:lnTo>
                  <a:lnTo>
                    <a:pt x="1018" y="16"/>
                  </a:lnTo>
                  <a:lnTo>
                    <a:pt x="1001" y="19"/>
                  </a:lnTo>
                  <a:lnTo>
                    <a:pt x="1001" y="647"/>
                  </a:lnTo>
                  <a:close/>
                  <a:moveTo>
                    <a:pt x="871" y="270"/>
                  </a:moveTo>
                  <a:lnTo>
                    <a:pt x="631" y="270"/>
                  </a:lnTo>
                  <a:lnTo>
                    <a:pt x="631" y="107"/>
                  </a:lnTo>
                  <a:lnTo>
                    <a:pt x="885" y="107"/>
                  </a:lnTo>
                  <a:lnTo>
                    <a:pt x="885" y="11"/>
                  </a:lnTo>
                  <a:lnTo>
                    <a:pt x="517" y="11"/>
                  </a:lnTo>
                  <a:lnTo>
                    <a:pt x="517" y="647"/>
                  </a:lnTo>
                  <a:lnTo>
                    <a:pt x="900" y="647"/>
                  </a:lnTo>
                  <a:lnTo>
                    <a:pt x="900" y="551"/>
                  </a:lnTo>
                  <a:lnTo>
                    <a:pt x="631" y="551"/>
                  </a:lnTo>
                  <a:lnTo>
                    <a:pt x="631" y="364"/>
                  </a:lnTo>
                  <a:lnTo>
                    <a:pt x="871" y="364"/>
                  </a:lnTo>
                  <a:lnTo>
                    <a:pt x="871" y="270"/>
                  </a:lnTo>
                  <a:close/>
                  <a:moveTo>
                    <a:pt x="0" y="616"/>
                  </a:moveTo>
                  <a:lnTo>
                    <a:pt x="14" y="625"/>
                  </a:lnTo>
                  <a:lnTo>
                    <a:pt x="33" y="631"/>
                  </a:lnTo>
                  <a:lnTo>
                    <a:pt x="52" y="637"/>
                  </a:lnTo>
                  <a:lnTo>
                    <a:pt x="75" y="645"/>
                  </a:lnTo>
                  <a:lnTo>
                    <a:pt x="96" y="650"/>
                  </a:lnTo>
                  <a:lnTo>
                    <a:pt x="121" y="653"/>
                  </a:lnTo>
                  <a:lnTo>
                    <a:pt x="146" y="656"/>
                  </a:lnTo>
                  <a:lnTo>
                    <a:pt x="171" y="657"/>
                  </a:lnTo>
                  <a:lnTo>
                    <a:pt x="201" y="656"/>
                  </a:lnTo>
                  <a:lnTo>
                    <a:pt x="229" y="653"/>
                  </a:lnTo>
                  <a:lnTo>
                    <a:pt x="242" y="651"/>
                  </a:lnTo>
                  <a:lnTo>
                    <a:pt x="254" y="648"/>
                  </a:lnTo>
                  <a:lnTo>
                    <a:pt x="267" y="645"/>
                  </a:lnTo>
                  <a:lnTo>
                    <a:pt x="278" y="641"/>
                  </a:lnTo>
                  <a:lnTo>
                    <a:pt x="289" y="636"/>
                  </a:lnTo>
                  <a:lnTo>
                    <a:pt x="301" y="632"/>
                  </a:lnTo>
                  <a:lnTo>
                    <a:pt x="310" y="629"/>
                  </a:lnTo>
                  <a:lnTo>
                    <a:pt x="320" y="624"/>
                  </a:lnTo>
                  <a:lnTo>
                    <a:pt x="329" y="618"/>
                  </a:lnTo>
                  <a:lnTo>
                    <a:pt x="338" y="612"/>
                  </a:lnTo>
                  <a:lnTo>
                    <a:pt x="347" y="606"/>
                  </a:lnTo>
                  <a:lnTo>
                    <a:pt x="353" y="598"/>
                  </a:lnTo>
                  <a:lnTo>
                    <a:pt x="360" y="593"/>
                  </a:lnTo>
                  <a:lnTo>
                    <a:pt x="367" y="586"/>
                  </a:lnTo>
                  <a:lnTo>
                    <a:pt x="374" y="578"/>
                  </a:lnTo>
                  <a:lnTo>
                    <a:pt x="380" y="571"/>
                  </a:lnTo>
                  <a:lnTo>
                    <a:pt x="390" y="555"/>
                  </a:lnTo>
                  <a:lnTo>
                    <a:pt x="397" y="539"/>
                  </a:lnTo>
                  <a:lnTo>
                    <a:pt x="403" y="521"/>
                  </a:lnTo>
                  <a:lnTo>
                    <a:pt x="410" y="503"/>
                  </a:lnTo>
                  <a:lnTo>
                    <a:pt x="412" y="484"/>
                  </a:lnTo>
                  <a:lnTo>
                    <a:pt x="413" y="465"/>
                  </a:lnTo>
                  <a:lnTo>
                    <a:pt x="412" y="448"/>
                  </a:lnTo>
                  <a:lnTo>
                    <a:pt x="411" y="433"/>
                  </a:lnTo>
                  <a:lnTo>
                    <a:pt x="406" y="417"/>
                  </a:lnTo>
                  <a:lnTo>
                    <a:pt x="402" y="403"/>
                  </a:lnTo>
                  <a:lnTo>
                    <a:pt x="397" y="389"/>
                  </a:lnTo>
                  <a:lnTo>
                    <a:pt x="391" y="377"/>
                  </a:lnTo>
                  <a:lnTo>
                    <a:pt x="382" y="364"/>
                  </a:lnTo>
                  <a:lnTo>
                    <a:pt x="373" y="352"/>
                  </a:lnTo>
                  <a:lnTo>
                    <a:pt x="361" y="341"/>
                  </a:lnTo>
                  <a:lnTo>
                    <a:pt x="349" y="330"/>
                  </a:lnTo>
                  <a:lnTo>
                    <a:pt x="336" y="321"/>
                  </a:lnTo>
                  <a:lnTo>
                    <a:pt x="320" y="310"/>
                  </a:lnTo>
                  <a:lnTo>
                    <a:pt x="305" y="302"/>
                  </a:lnTo>
                  <a:lnTo>
                    <a:pt x="288" y="293"/>
                  </a:lnTo>
                  <a:lnTo>
                    <a:pt x="270" y="285"/>
                  </a:lnTo>
                  <a:lnTo>
                    <a:pt x="249" y="276"/>
                  </a:lnTo>
                  <a:lnTo>
                    <a:pt x="221" y="265"/>
                  </a:lnTo>
                  <a:lnTo>
                    <a:pt x="195" y="253"/>
                  </a:lnTo>
                  <a:lnTo>
                    <a:pt x="184" y="248"/>
                  </a:lnTo>
                  <a:lnTo>
                    <a:pt x="174" y="242"/>
                  </a:lnTo>
                  <a:lnTo>
                    <a:pt x="165" y="235"/>
                  </a:lnTo>
                  <a:lnTo>
                    <a:pt x="157" y="230"/>
                  </a:lnTo>
                  <a:lnTo>
                    <a:pt x="150" y="225"/>
                  </a:lnTo>
                  <a:lnTo>
                    <a:pt x="145" y="218"/>
                  </a:lnTo>
                  <a:lnTo>
                    <a:pt x="139" y="211"/>
                  </a:lnTo>
                  <a:lnTo>
                    <a:pt x="135" y="205"/>
                  </a:lnTo>
                  <a:lnTo>
                    <a:pt x="132" y="196"/>
                  </a:lnTo>
                  <a:lnTo>
                    <a:pt x="129" y="189"/>
                  </a:lnTo>
                  <a:lnTo>
                    <a:pt x="128" y="182"/>
                  </a:lnTo>
                  <a:lnTo>
                    <a:pt x="128" y="172"/>
                  </a:lnTo>
                  <a:lnTo>
                    <a:pt x="128" y="166"/>
                  </a:lnTo>
                  <a:lnTo>
                    <a:pt x="129" y="158"/>
                  </a:lnTo>
                  <a:lnTo>
                    <a:pt x="132" y="151"/>
                  </a:lnTo>
                  <a:lnTo>
                    <a:pt x="134" y="145"/>
                  </a:lnTo>
                  <a:lnTo>
                    <a:pt x="138" y="138"/>
                  </a:lnTo>
                  <a:lnTo>
                    <a:pt x="143" y="132"/>
                  </a:lnTo>
                  <a:lnTo>
                    <a:pt x="146" y="125"/>
                  </a:lnTo>
                  <a:lnTo>
                    <a:pt x="153" y="120"/>
                  </a:lnTo>
                  <a:lnTo>
                    <a:pt x="160" y="115"/>
                  </a:lnTo>
                  <a:lnTo>
                    <a:pt x="167" y="110"/>
                  </a:lnTo>
                  <a:lnTo>
                    <a:pt x="176" y="106"/>
                  </a:lnTo>
                  <a:lnTo>
                    <a:pt x="186" y="102"/>
                  </a:lnTo>
                  <a:lnTo>
                    <a:pt x="196" y="99"/>
                  </a:lnTo>
                  <a:lnTo>
                    <a:pt x="207" y="97"/>
                  </a:lnTo>
                  <a:lnTo>
                    <a:pt x="221" y="96"/>
                  </a:lnTo>
                  <a:lnTo>
                    <a:pt x="232" y="96"/>
                  </a:lnTo>
                  <a:lnTo>
                    <a:pt x="254" y="96"/>
                  </a:lnTo>
                  <a:lnTo>
                    <a:pt x="275" y="98"/>
                  </a:lnTo>
                  <a:lnTo>
                    <a:pt x="292" y="102"/>
                  </a:lnTo>
                  <a:lnTo>
                    <a:pt x="309" y="107"/>
                  </a:lnTo>
                  <a:lnTo>
                    <a:pt x="326" y="111"/>
                  </a:lnTo>
                  <a:lnTo>
                    <a:pt x="339" y="116"/>
                  </a:lnTo>
                  <a:lnTo>
                    <a:pt x="351" y="121"/>
                  </a:lnTo>
                  <a:lnTo>
                    <a:pt x="359" y="125"/>
                  </a:lnTo>
                  <a:lnTo>
                    <a:pt x="387" y="32"/>
                  </a:lnTo>
                  <a:lnTo>
                    <a:pt x="375" y="25"/>
                  </a:lnTo>
                  <a:lnTo>
                    <a:pt x="358" y="20"/>
                  </a:lnTo>
                  <a:lnTo>
                    <a:pt x="342" y="15"/>
                  </a:lnTo>
                  <a:lnTo>
                    <a:pt x="324" y="9"/>
                  </a:lnTo>
                  <a:lnTo>
                    <a:pt x="305" y="6"/>
                  </a:lnTo>
                  <a:lnTo>
                    <a:pt x="283" y="3"/>
                  </a:lnTo>
                  <a:lnTo>
                    <a:pt x="260" y="1"/>
                  </a:lnTo>
                  <a:lnTo>
                    <a:pt x="234" y="0"/>
                  </a:lnTo>
                  <a:lnTo>
                    <a:pt x="209" y="1"/>
                  </a:lnTo>
                  <a:lnTo>
                    <a:pt x="187" y="4"/>
                  </a:lnTo>
                  <a:lnTo>
                    <a:pt x="163" y="8"/>
                  </a:lnTo>
                  <a:lnTo>
                    <a:pt x="143" y="15"/>
                  </a:lnTo>
                  <a:lnTo>
                    <a:pt x="122" y="22"/>
                  </a:lnTo>
                  <a:lnTo>
                    <a:pt x="104" y="31"/>
                  </a:lnTo>
                  <a:lnTo>
                    <a:pt x="86" y="41"/>
                  </a:lnTo>
                  <a:lnTo>
                    <a:pt x="73" y="53"/>
                  </a:lnTo>
                  <a:lnTo>
                    <a:pt x="58" y="65"/>
                  </a:lnTo>
                  <a:lnTo>
                    <a:pt x="46" y="79"/>
                  </a:lnTo>
                  <a:lnTo>
                    <a:pt x="36" y="95"/>
                  </a:lnTo>
                  <a:lnTo>
                    <a:pt x="27" y="111"/>
                  </a:lnTo>
                  <a:lnTo>
                    <a:pt x="19" y="128"/>
                  </a:lnTo>
                  <a:lnTo>
                    <a:pt x="14" y="146"/>
                  </a:lnTo>
                  <a:lnTo>
                    <a:pt x="12" y="163"/>
                  </a:lnTo>
                  <a:lnTo>
                    <a:pt x="11" y="184"/>
                  </a:lnTo>
                  <a:lnTo>
                    <a:pt x="12" y="198"/>
                  </a:lnTo>
                  <a:lnTo>
                    <a:pt x="14" y="216"/>
                  </a:lnTo>
                  <a:lnTo>
                    <a:pt x="17" y="231"/>
                  </a:lnTo>
                  <a:lnTo>
                    <a:pt x="22" y="246"/>
                  </a:lnTo>
                  <a:lnTo>
                    <a:pt x="31" y="260"/>
                  </a:lnTo>
                  <a:lnTo>
                    <a:pt x="37" y="271"/>
                  </a:lnTo>
                  <a:lnTo>
                    <a:pt x="47" y="284"/>
                  </a:lnTo>
                  <a:lnTo>
                    <a:pt x="57" y="295"/>
                  </a:lnTo>
                  <a:lnTo>
                    <a:pt x="69" y="306"/>
                  </a:lnTo>
                  <a:lnTo>
                    <a:pt x="82" y="318"/>
                  </a:lnTo>
                  <a:lnTo>
                    <a:pt x="96" y="327"/>
                  </a:lnTo>
                  <a:lnTo>
                    <a:pt x="113" y="337"/>
                  </a:lnTo>
                  <a:lnTo>
                    <a:pt x="127" y="344"/>
                  </a:lnTo>
                  <a:lnTo>
                    <a:pt x="145" y="354"/>
                  </a:lnTo>
                  <a:lnTo>
                    <a:pt x="163" y="361"/>
                  </a:lnTo>
                  <a:lnTo>
                    <a:pt x="183" y="368"/>
                  </a:lnTo>
                  <a:lnTo>
                    <a:pt x="210" y="379"/>
                  </a:lnTo>
                  <a:lnTo>
                    <a:pt x="233" y="390"/>
                  </a:lnTo>
                  <a:lnTo>
                    <a:pt x="244" y="396"/>
                  </a:lnTo>
                  <a:lnTo>
                    <a:pt x="253" y="402"/>
                  </a:lnTo>
                  <a:lnTo>
                    <a:pt x="261" y="407"/>
                  </a:lnTo>
                  <a:lnTo>
                    <a:pt x="269" y="414"/>
                  </a:lnTo>
                  <a:lnTo>
                    <a:pt x="275" y="419"/>
                  </a:lnTo>
                  <a:lnTo>
                    <a:pt x="280" y="427"/>
                  </a:lnTo>
                  <a:lnTo>
                    <a:pt x="285" y="434"/>
                  </a:lnTo>
                  <a:lnTo>
                    <a:pt x="288" y="441"/>
                  </a:lnTo>
                  <a:lnTo>
                    <a:pt x="291" y="448"/>
                  </a:lnTo>
                  <a:lnTo>
                    <a:pt x="294" y="456"/>
                  </a:lnTo>
                  <a:lnTo>
                    <a:pt x="295" y="465"/>
                  </a:lnTo>
                  <a:lnTo>
                    <a:pt x="295" y="474"/>
                  </a:lnTo>
                  <a:lnTo>
                    <a:pt x="295" y="483"/>
                  </a:lnTo>
                  <a:lnTo>
                    <a:pt x="292" y="492"/>
                  </a:lnTo>
                  <a:lnTo>
                    <a:pt x="290" y="501"/>
                  </a:lnTo>
                  <a:lnTo>
                    <a:pt x="287" y="510"/>
                  </a:lnTo>
                  <a:lnTo>
                    <a:pt x="283" y="517"/>
                  </a:lnTo>
                  <a:lnTo>
                    <a:pt x="277" y="523"/>
                  </a:lnTo>
                  <a:lnTo>
                    <a:pt x="271" y="530"/>
                  </a:lnTo>
                  <a:lnTo>
                    <a:pt x="266" y="537"/>
                  </a:lnTo>
                  <a:lnTo>
                    <a:pt x="257" y="542"/>
                  </a:lnTo>
                  <a:lnTo>
                    <a:pt x="248" y="547"/>
                  </a:lnTo>
                  <a:lnTo>
                    <a:pt x="239" y="551"/>
                  </a:lnTo>
                  <a:lnTo>
                    <a:pt x="228" y="554"/>
                  </a:lnTo>
                  <a:lnTo>
                    <a:pt x="219" y="557"/>
                  </a:lnTo>
                  <a:lnTo>
                    <a:pt x="205" y="559"/>
                  </a:lnTo>
                  <a:lnTo>
                    <a:pt x="193" y="560"/>
                  </a:lnTo>
                  <a:lnTo>
                    <a:pt x="180" y="560"/>
                  </a:lnTo>
                  <a:lnTo>
                    <a:pt x="158" y="560"/>
                  </a:lnTo>
                  <a:lnTo>
                    <a:pt x="136" y="557"/>
                  </a:lnTo>
                  <a:lnTo>
                    <a:pt x="115" y="554"/>
                  </a:lnTo>
                  <a:lnTo>
                    <a:pt x="95" y="549"/>
                  </a:lnTo>
                  <a:lnTo>
                    <a:pt x="76" y="542"/>
                  </a:lnTo>
                  <a:lnTo>
                    <a:pt x="58" y="536"/>
                  </a:lnTo>
                  <a:lnTo>
                    <a:pt x="41" y="527"/>
                  </a:lnTo>
                  <a:lnTo>
                    <a:pt x="27" y="520"/>
                  </a:lnTo>
                  <a:lnTo>
                    <a:pt x="0" y="616"/>
                  </a:lnTo>
                  <a:close/>
                </a:path>
              </a:pathLst>
            </a:custGeom>
            <a:solidFill>
              <a:srgbClr val="4473B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422" dirty="0">
                <a:solidFill>
                  <a:srgbClr val="000000"/>
                </a:solidFill>
              </a:endParaRPr>
            </a:p>
          </p:txBody>
        </p:sp>
        <p:sp>
          <p:nvSpPr>
            <p:cNvPr id="7" name="Freeform 20"/>
            <p:cNvSpPr>
              <a:spLocks noEditPoints="1"/>
            </p:cNvSpPr>
            <p:nvPr userDrawn="1"/>
          </p:nvSpPr>
          <p:spPr bwMode="auto">
            <a:xfrm>
              <a:off x="641350" y="6324600"/>
              <a:ext cx="868363" cy="95250"/>
            </a:xfrm>
            <a:custGeom>
              <a:avLst/>
              <a:gdLst/>
              <a:ahLst/>
              <a:cxnLst>
                <a:cxn ang="0">
                  <a:pos x="5624" y="11"/>
                </a:cxn>
                <a:cxn ang="0">
                  <a:pos x="5280" y="558"/>
                </a:cxn>
                <a:cxn ang="0">
                  <a:pos x="5137" y="489"/>
                </a:cxn>
                <a:cxn ang="0">
                  <a:pos x="5089" y="276"/>
                </a:cxn>
                <a:cxn ang="0">
                  <a:pos x="5172" y="136"/>
                </a:cxn>
                <a:cxn ang="0">
                  <a:pos x="5407" y="112"/>
                </a:cxn>
                <a:cxn ang="0">
                  <a:pos x="5232" y="6"/>
                </a:cxn>
                <a:cxn ang="0">
                  <a:pos x="5029" y="125"/>
                </a:cxn>
                <a:cxn ang="0">
                  <a:pos x="4965" y="371"/>
                </a:cxn>
                <a:cxn ang="0">
                  <a:pos x="5062" y="579"/>
                </a:cxn>
                <a:cxn ang="0">
                  <a:pos x="5286" y="657"/>
                </a:cxn>
                <a:cxn ang="0">
                  <a:pos x="4467" y="275"/>
                </a:cxn>
                <a:cxn ang="0">
                  <a:pos x="4864" y="647"/>
                </a:cxn>
                <a:cxn ang="0">
                  <a:pos x="4729" y="417"/>
                </a:cxn>
                <a:cxn ang="0">
                  <a:pos x="3989" y="102"/>
                </a:cxn>
                <a:cxn ang="0">
                  <a:pos x="3891" y="467"/>
                </a:cxn>
                <a:cxn ang="0">
                  <a:pos x="3085" y="11"/>
                </a:cxn>
                <a:cxn ang="0">
                  <a:pos x="2374" y="541"/>
                </a:cxn>
                <a:cxn ang="0">
                  <a:pos x="2508" y="649"/>
                </a:cxn>
                <a:cxn ang="0">
                  <a:pos x="2720" y="626"/>
                </a:cxn>
                <a:cxn ang="0">
                  <a:pos x="2826" y="473"/>
                </a:cxn>
                <a:cxn ang="0">
                  <a:pos x="2701" y="493"/>
                </a:cxn>
                <a:cxn ang="0">
                  <a:pos x="2523" y="547"/>
                </a:cxn>
                <a:cxn ang="0">
                  <a:pos x="1842" y="625"/>
                </a:cxn>
                <a:cxn ang="0">
                  <a:pos x="2126" y="632"/>
                </a:cxn>
                <a:cxn ang="0">
                  <a:pos x="2238" y="484"/>
                </a:cxn>
                <a:cxn ang="0">
                  <a:pos x="2115" y="293"/>
                </a:cxn>
                <a:cxn ang="0">
                  <a:pos x="1955" y="182"/>
                </a:cxn>
                <a:cxn ang="0">
                  <a:pos x="2034" y="97"/>
                </a:cxn>
                <a:cxn ang="0">
                  <a:pos x="2152" y="9"/>
                </a:cxn>
                <a:cxn ang="0">
                  <a:pos x="1862" y="95"/>
                </a:cxn>
                <a:cxn ang="0">
                  <a:pos x="1909" y="318"/>
                </a:cxn>
                <a:cxn ang="0">
                  <a:pos x="2112" y="434"/>
                </a:cxn>
                <a:cxn ang="0">
                  <a:pos x="2075" y="547"/>
                </a:cxn>
                <a:cxn ang="0">
                  <a:pos x="1827" y="616"/>
                </a:cxn>
                <a:cxn ang="0">
                  <a:pos x="1377" y="257"/>
                </a:cxn>
                <a:cxn ang="0">
                  <a:pos x="1621" y="433"/>
                </a:cxn>
                <a:cxn ang="0">
                  <a:pos x="1328" y="647"/>
                </a:cxn>
                <a:cxn ang="0">
                  <a:pos x="693" y="494"/>
                </a:cxn>
                <a:cxn ang="0">
                  <a:pos x="682" y="182"/>
                </a:cxn>
                <a:cxn ang="0">
                  <a:pos x="824" y="93"/>
                </a:cxn>
                <a:cxn ang="0">
                  <a:pos x="964" y="182"/>
                </a:cxn>
                <a:cxn ang="0">
                  <a:pos x="954" y="494"/>
                </a:cxn>
                <a:cxn ang="0">
                  <a:pos x="821" y="564"/>
                </a:cxn>
                <a:cxn ang="0">
                  <a:pos x="1014" y="590"/>
                </a:cxn>
                <a:cxn ang="0">
                  <a:pos x="1117" y="379"/>
                </a:cxn>
                <a:cxn ang="0">
                  <a:pos x="1076" y="140"/>
                </a:cxn>
                <a:cxn ang="0">
                  <a:pos x="909" y="9"/>
                </a:cxn>
                <a:cxn ang="0">
                  <a:pos x="680" y="38"/>
                </a:cxn>
                <a:cxn ang="0">
                  <a:pos x="542" y="214"/>
                </a:cxn>
                <a:cxn ang="0">
                  <a:pos x="546" y="463"/>
                </a:cxn>
                <a:cxn ang="0">
                  <a:pos x="684" y="627"/>
                </a:cxn>
                <a:cxn ang="0">
                  <a:pos x="411" y="553"/>
                </a:cxn>
                <a:cxn ang="0">
                  <a:pos x="220" y="529"/>
                </a:cxn>
                <a:cxn ang="0">
                  <a:pos x="126" y="380"/>
                </a:cxn>
                <a:cxn ang="0">
                  <a:pos x="164" y="180"/>
                </a:cxn>
                <a:cxn ang="0">
                  <a:pos x="344" y="96"/>
                </a:cxn>
                <a:cxn ang="0">
                  <a:pos x="391" y="3"/>
                </a:cxn>
                <a:cxn ang="0">
                  <a:pos x="133" y="60"/>
                </a:cxn>
                <a:cxn ang="0">
                  <a:pos x="6" y="262"/>
                </a:cxn>
                <a:cxn ang="0">
                  <a:pos x="42" y="510"/>
                </a:cxn>
                <a:cxn ang="0">
                  <a:pos x="219" y="644"/>
                </a:cxn>
                <a:cxn ang="0">
                  <a:pos x="468" y="536"/>
                </a:cxn>
              </a:cxnLst>
              <a:rect l="0" t="0" r="r" b="b"/>
              <a:pathLst>
                <a:path w="6020" h="657">
                  <a:moveTo>
                    <a:pt x="5809" y="647"/>
                  </a:moveTo>
                  <a:lnTo>
                    <a:pt x="5809" y="379"/>
                  </a:lnTo>
                  <a:lnTo>
                    <a:pt x="6020" y="11"/>
                  </a:lnTo>
                  <a:lnTo>
                    <a:pt x="5889" y="11"/>
                  </a:lnTo>
                  <a:lnTo>
                    <a:pt x="5813" y="173"/>
                  </a:lnTo>
                  <a:lnTo>
                    <a:pt x="5797" y="207"/>
                  </a:lnTo>
                  <a:lnTo>
                    <a:pt x="5783" y="237"/>
                  </a:lnTo>
                  <a:lnTo>
                    <a:pt x="5770" y="269"/>
                  </a:lnTo>
                  <a:lnTo>
                    <a:pt x="5757" y="300"/>
                  </a:lnTo>
                  <a:lnTo>
                    <a:pt x="5756" y="300"/>
                  </a:lnTo>
                  <a:lnTo>
                    <a:pt x="5743" y="268"/>
                  </a:lnTo>
                  <a:lnTo>
                    <a:pt x="5730" y="237"/>
                  </a:lnTo>
                  <a:lnTo>
                    <a:pt x="5717" y="207"/>
                  </a:lnTo>
                  <a:lnTo>
                    <a:pt x="5701" y="174"/>
                  </a:lnTo>
                  <a:lnTo>
                    <a:pt x="5624" y="11"/>
                  </a:lnTo>
                  <a:lnTo>
                    <a:pt x="5493" y="11"/>
                  </a:lnTo>
                  <a:lnTo>
                    <a:pt x="5693" y="381"/>
                  </a:lnTo>
                  <a:lnTo>
                    <a:pt x="5693" y="647"/>
                  </a:lnTo>
                  <a:lnTo>
                    <a:pt x="5809" y="647"/>
                  </a:lnTo>
                  <a:close/>
                  <a:moveTo>
                    <a:pt x="5433" y="536"/>
                  </a:moveTo>
                  <a:lnTo>
                    <a:pt x="5421" y="541"/>
                  </a:lnTo>
                  <a:lnTo>
                    <a:pt x="5407" y="546"/>
                  </a:lnTo>
                  <a:lnTo>
                    <a:pt x="5390" y="550"/>
                  </a:lnTo>
                  <a:lnTo>
                    <a:pt x="5376" y="553"/>
                  </a:lnTo>
                  <a:lnTo>
                    <a:pt x="5358" y="556"/>
                  </a:lnTo>
                  <a:lnTo>
                    <a:pt x="5341" y="558"/>
                  </a:lnTo>
                  <a:lnTo>
                    <a:pt x="5324" y="559"/>
                  </a:lnTo>
                  <a:lnTo>
                    <a:pt x="5306" y="559"/>
                  </a:lnTo>
                  <a:lnTo>
                    <a:pt x="5294" y="559"/>
                  </a:lnTo>
                  <a:lnTo>
                    <a:pt x="5280" y="558"/>
                  </a:lnTo>
                  <a:lnTo>
                    <a:pt x="5269" y="557"/>
                  </a:lnTo>
                  <a:lnTo>
                    <a:pt x="5257" y="555"/>
                  </a:lnTo>
                  <a:lnTo>
                    <a:pt x="5244" y="553"/>
                  </a:lnTo>
                  <a:lnTo>
                    <a:pt x="5235" y="551"/>
                  </a:lnTo>
                  <a:lnTo>
                    <a:pt x="5223" y="548"/>
                  </a:lnTo>
                  <a:lnTo>
                    <a:pt x="5214" y="543"/>
                  </a:lnTo>
                  <a:lnTo>
                    <a:pt x="5204" y="539"/>
                  </a:lnTo>
                  <a:lnTo>
                    <a:pt x="5193" y="535"/>
                  </a:lnTo>
                  <a:lnTo>
                    <a:pt x="5185" y="529"/>
                  </a:lnTo>
                  <a:lnTo>
                    <a:pt x="5176" y="523"/>
                  </a:lnTo>
                  <a:lnTo>
                    <a:pt x="5166" y="518"/>
                  </a:lnTo>
                  <a:lnTo>
                    <a:pt x="5159" y="512"/>
                  </a:lnTo>
                  <a:lnTo>
                    <a:pt x="5150" y="504"/>
                  </a:lnTo>
                  <a:lnTo>
                    <a:pt x="5144" y="498"/>
                  </a:lnTo>
                  <a:lnTo>
                    <a:pt x="5137" y="489"/>
                  </a:lnTo>
                  <a:lnTo>
                    <a:pt x="5130" y="482"/>
                  </a:lnTo>
                  <a:lnTo>
                    <a:pt x="5124" y="474"/>
                  </a:lnTo>
                  <a:lnTo>
                    <a:pt x="5119" y="464"/>
                  </a:lnTo>
                  <a:lnTo>
                    <a:pt x="5114" y="454"/>
                  </a:lnTo>
                  <a:lnTo>
                    <a:pt x="5109" y="445"/>
                  </a:lnTo>
                  <a:lnTo>
                    <a:pt x="5105" y="436"/>
                  </a:lnTo>
                  <a:lnTo>
                    <a:pt x="5100" y="425"/>
                  </a:lnTo>
                  <a:lnTo>
                    <a:pt x="5093" y="403"/>
                  </a:lnTo>
                  <a:lnTo>
                    <a:pt x="5089" y="380"/>
                  </a:lnTo>
                  <a:lnTo>
                    <a:pt x="5086" y="356"/>
                  </a:lnTo>
                  <a:lnTo>
                    <a:pt x="5085" y="330"/>
                  </a:lnTo>
                  <a:lnTo>
                    <a:pt x="5086" y="317"/>
                  </a:lnTo>
                  <a:lnTo>
                    <a:pt x="5086" y="303"/>
                  </a:lnTo>
                  <a:lnTo>
                    <a:pt x="5089" y="289"/>
                  </a:lnTo>
                  <a:lnTo>
                    <a:pt x="5089" y="276"/>
                  </a:lnTo>
                  <a:lnTo>
                    <a:pt x="5092" y="264"/>
                  </a:lnTo>
                  <a:lnTo>
                    <a:pt x="5094" y="252"/>
                  </a:lnTo>
                  <a:lnTo>
                    <a:pt x="5099" y="241"/>
                  </a:lnTo>
                  <a:lnTo>
                    <a:pt x="5103" y="229"/>
                  </a:lnTo>
                  <a:lnTo>
                    <a:pt x="5106" y="218"/>
                  </a:lnTo>
                  <a:lnTo>
                    <a:pt x="5111" y="208"/>
                  </a:lnTo>
                  <a:lnTo>
                    <a:pt x="5116" y="198"/>
                  </a:lnTo>
                  <a:lnTo>
                    <a:pt x="5122" y="189"/>
                  </a:lnTo>
                  <a:lnTo>
                    <a:pt x="5128" y="180"/>
                  </a:lnTo>
                  <a:lnTo>
                    <a:pt x="5134" y="172"/>
                  </a:lnTo>
                  <a:lnTo>
                    <a:pt x="5142" y="163"/>
                  </a:lnTo>
                  <a:lnTo>
                    <a:pt x="5149" y="156"/>
                  </a:lnTo>
                  <a:lnTo>
                    <a:pt x="5155" y="149"/>
                  </a:lnTo>
                  <a:lnTo>
                    <a:pt x="5164" y="142"/>
                  </a:lnTo>
                  <a:lnTo>
                    <a:pt x="5172" y="136"/>
                  </a:lnTo>
                  <a:lnTo>
                    <a:pt x="5181" y="130"/>
                  </a:lnTo>
                  <a:lnTo>
                    <a:pt x="5189" y="125"/>
                  </a:lnTo>
                  <a:lnTo>
                    <a:pt x="5198" y="120"/>
                  </a:lnTo>
                  <a:lnTo>
                    <a:pt x="5208" y="115"/>
                  </a:lnTo>
                  <a:lnTo>
                    <a:pt x="5219" y="112"/>
                  </a:lnTo>
                  <a:lnTo>
                    <a:pt x="5239" y="104"/>
                  </a:lnTo>
                  <a:lnTo>
                    <a:pt x="5261" y="100"/>
                  </a:lnTo>
                  <a:lnTo>
                    <a:pt x="5283" y="97"/>
                  </a:lnTo>
                  <a:lnTo>
                    <a:pt x="5307" y="96"/>
                  </a:lnTo>
                  <a:lnTo>
                    <a:pt x="5327" y="97"/>
                  </a:lnTo>
                  <a:lnTo>
                    <a:pt x="5345" y="98"/>
                  </a:lnTo>
                  <a:lnTo>
                    <a:pt x="5361" y="100"/>
                  </a:lnTo>
                  <a:lnTo>
                    <a:pt x="5378" y="103"/>
                  </a:lnTo>
                  <a:lnTo>
                    <a:pt x="5392" y="108"/>
                  </a:lnTo>
                  <a:lnTo>
                    <a:pt x="5407" y="112"/>
                  </a:lnTo>
                  <a:lnTo>
                    <a:pt x="5420" y="116"/>
                  </a:lnTo>
                  <a:lnTo>
                    <a:pt x="5430" y="121"/>
                  </a:lnTo>
                  <a:lnTo>
                    <a:pt x="5455" y="28"/>
                  </a:lnTo>
                  <a:lnTo>
                    <a:pt x="5447" y="24"/>
                  </a:lnTo>
                  <a:lnTo>
                    <a:pt x="5433" y="19"/>
                  </a:lnTo>
                  <a:lnTo>
                    <a:pt x="5416" y="14"/>
                  </a:lnTo>
                  <a:lnTo>
                    <a:pt x="5399" y="9"/>
                  </a:lnTo>
                  <a:lnTo>
                    <a:pt x="5379" y="6"/>
                  </a:lnTo>
                  <a:lnTo>
                    <a:pt x="5356" y="3"/>
                  </a:lnTo>
                  <a:lnTo>
                    <a:pt x="5330" y="1"/>
                  </a:lnTo>
                  <a:lnTo>
                    <a:pt x="5302" y="0"/>
                  </a:lnTo>
                  <a:lnTo>
                    <a:pt x="5284" y="1"/>
                  </a:lnTo>
                  <a:lnTo>
                    <a:pt x="5268" y="2"/>
                  </a:lnTo>
                  <a:lnTo>
                    <a:pt x="5250" y="4"/>
                  </a:lnTo>
                  <a:lnTo>
                    <a:pt x="5232" y="6"/>
                  </a:lnTo>
                  <a:lnTo>
                    <a:pt x="5216" y="9"/>
                  </a:lnTo>
                  <a:lnTo>
                    <a:pt x="5199" y="14"/>
                  </a:lnTo>
                  <a:lnTo>
                    <a:pt x="5185" y="18"/>
                  </a:lnTo>
                  <a:lnTo>
                    <a:pt x="5168" y="23"/>
                  </a:lnTo>
                  <a:lnTo>
                    <a:pt x="5154" y="30"/>
                  </a:lnTo>
                  <a:lnTo>
                    <a:pt x="5140" y="36"/>
                  </a:lnTo>
                  <a:lnTo>
                    <a:pt x="5124" y="43"/>
                  </a:lnTo>
                  <a:lnTo>
                    <a:pt x="5111" y="52"/>
                  </a:lnTo>
                  <a:lnTo>
                    <a:pt x="5097" y="60"/>
                  </a:lnTo>
                  <a:lnTo>
                    <a:pt x="5084" y="70"/>
                  </a:lnTo>
                  <a:lnTo>
                    <a:pt x="5072" y="79"/>
                  </a:lnTo>
                  <a:lnTo>
                    <a:pt x="5062" y="90"/>
                  </a:lnTo>
                  <a:lnTo>
                    <a:pt x="5049" y="101"/>
                  </a:lnTo>
                  <a:lnTo>
                    <a:pt x="5040" y="113"/>
                  </a:lnTo>
                  <a:lnTo>
                    <a:pt x="5029" y="125"/>
                  </a:lnTo>
                  <a:lnTo>
                    <a:pt x="5020" y="138"/>
                  </a:lnTo>
                  <a:lnTo>
                    <a:pt x="5012" y="152"/>
                  </a:lnTo>
                  <a:lnTo>
                    <a:pt x="5003" y="166"/>
                  </a:lnTo>
                  <a:lnTo>
                    <a:pt x="4997" y="180"/>
                  </a:lnTo>
                  <a:lnTo>
                    <a:pt x="4991" y="195"/>
                  </a:lnTo>
                  <a:lnTo>
                    <a:pt x="4984" y="211"/>
                  </a:lnTo>
                  <a:lnTo>
                    <a:pt x="4978" y="228"/>
                  </a:lnTo>
                  <a:lnTo>
                    <a:pt x="4974" y="245"/>
                  </a:lnTo>
                  <a:lnTo>
                    <a:pt x="4971" y="262"/>
                  </a:lnTo>
                  <a:lnTo>
                    <a:pt x="4969" y="280"/>
                  </a:lnTo>
                  <a:lnTo>
                    <a:pt x="4965" y="298"/>
                  </a:lnTo>
                  <a:lnTo>
                    <a:pt x="4964" y="317"/>
                  </a:lnTo>
                  <a:lnTo>
                    <a:pt x="4963" y="337"/>
                  </a:lnTo>
                  <a:lnTo>
                    <a:pt x="4964" y="355"/>
                  </a:lnTo>
                  <a:lnTo>
                    <a:pt x="4965" y="371"/>
                  </a:lnTo>
                  <a:lnTo>
                    <a:pt x="4966" y="389"/>
                  </a:lnTo>
                  <a:lnTo>
                    <a:pt x="4970" y="405"/>
                  </a:lnTo>
                  <a:lnTo>
                    <a:pt x="4973" y="422"/>
                  </a:lnTo>
                  <a:lnTo>
                    <a:pt x="4976" y="438"/>
                  </a:lnTo>
                  <a:lnTo>
                    <a:pt x="4981" y="452"/>
                  </a:lnTo>
                  <a:lnTo>
                    <a:pt x="4985" y="469"/>
                  </a:lnTo>
                  <a:lnTo>
                    <a:pt x="4992" y="482"/>
                  </a:lnTo>
                  <a:lnTo>
                    <a:pt x="4998" y="496"/>
                  </a:lnTo>
                  <a:lnTo>
                    <a:pt x="5005" y="510"/>
                  </a:lnTo>
                  <a:lnTo>
                    <a:pt x="5013" y="522"/>
                  </a:lnTo>
                  <a:lnTo>
                    <a:pt x="5021" y="535"/>
                  </a:lnTo>
                  <a:lnTo>
                    <a:pt x="5030" y="548"/>
                  </a:lnTo>
                  <a:lnTo>
                    <a:pt x="5040" y="558"/>
                  </a:lnTo>
                  <a:lnTo>
                    <a:pt x="5049" y="569"/>
                  </a:lnTo>
                  <a:lnTo>
                    <a:pt x="5062" y="579"/>
                  </a:lnTo>
                  <a:lnTo>
                    <a:pt x="5072" y="589"/>
                  </a:lnTo>
                  <a:lnTo>
                    <a:pt x="5084" y="597"/>
                  </a:lnTo>
                  <a:lnTo>
                    <a:pt x="5097" y="607"/>
                  </a:lnTo>
                  <a:lnTo>
                    <a:pt x="5110" y="614"/>
                  </a:lnTo>
                  <a:lnTo>
                    <a:pt x="5123" y="622"/>
                  </a:lnTo>
                  <a:lnTo>
                    <a:pt x="5137" y="628"/>
                  </a:lnTo>
                  <a:lnTo>
                    <a:pt x="5151" y="633"/>
                  </a:lnTo>
                  <a:lnTo>
                    <a:pt x="5167" y="638"/>
                  </a:lnTo>
                  <a:lnTo>
                    <a:pt x="5183" y="644"/>
                  </a:lnTo>
                  <a:lnTo>
                    <a:pt x="5198" y="648"/>
                  </a:lnTo>
                  <a:lnTo>
                    <a:pt x="5216" y="651"/>
                  </a:lnTo>
                  <a:lnTo>
                    <a:pt x="5232" y="653"/>
                  </a:lnTo>
                  <a:lnTo>
                    <a:pt x="5250" y="655"/>
                  </a:lnTo>
                  <a:lnTo>
                    <a:pt x="5270" y="656"/>
                  </a:lnTo>
                  <a:lnTo>
                    <a:pt x="5286" y="657"/>
                  </a:lnTo>
                  <a:lnTo>
                    <a:pt x="5315" y="656"/>
                  </a:lnTo>
                  <a:lnTo>
                    <a:pt x="5341" y="654"/>
                  </a:lnTo>
                  <a:lnTo>
                    <a:pt x="5366" y="651"/>
                  </a:lnTo>
                  <a:lnTo>
                    <a:pt x="5388" y="648"/>
                  </a:lnTo>
                  <a:lnTo>
                    <a:pt x="5408" y="644"/>
                  </a:lnTo>
                  <a:lnTo>
                    <a:pt x="5424" y="637"/>
                  </a:lnTo>
                  <a:lnTo>
                    <a:pt x="5439" y="632"/>
                  </a:lnTo>
                  <a:lnTo>
                    <a:pt x="5452" y="628"/>
                  </a:lnTo>
                  <a:lnTo>
                    <a:pt x="5433" y="536"/>
                  </a:lnTo>
                  <a:close/>
                  <a:moveTo>
                    <a:pt x="4468" y="647"/>
                  </a:moveTo>
                  <a:lnTo>
                    <a:pt x="4468" y="418"/>
                  </a:lnTo>
                  <a:lnTo>
                    <a:pt x="4468" y="380"/>
                  </a:lnTo>
                  <a:lnTo>
                    <a:pt x="4468" y="343"/>
                  </a:lnTo>
                  <a:lnTo>
                    <a:pt x="4468" y="308"/>
                  </a:lnTo>
                  <a:lnTo>
                    <a:pt x="4467" y="275"/>
                  </a:lnTo>
                  <a:lnTo>
                    <a:pt x="4467" y="243"/>
                  </a:lnTo>
                  <a:lnTo>
                    <a:pt x="4465" y="210"/>
                  </a:lnTo>
                  <a:lnTo>
                    <a:pt x="4464" y="179"/>
                  </a:lnTo>
                  <a:lnTo>
                    <a:pt x="4463" y="148"/>
                  </a:lnTo>
                  <a:lnTo>
                    <a:pt x="4465" y="148"/>
                  </a:lnTo>
                  <a:lnTo>
                    <a:pt x="4478" y="174"/>
                  </a:lnTo>
                  <a:lnTo>
                    <a:pt x="4490" y="203"/>
                  </a:lnTo>
                  <a:lnTo>
                    <a:pt x="4505" y="230"/>
                  </a:lnTo>
                  <a:lnTo>
                    <a:pt x="4518" y="257"/>
                  </a:lnTo>
                  <a:lnTo>
                    <a:pt x="4533" y="286"/>
                  </a:lnTo>
                  <a:lnTo>
                    <a:pt x="4549" y="313"/>
                  </a:lnTo>
                  <a:lnTo>
                    <a:pt x="4565" y="341"/>
                  </a:lnTo>
                  <a:lnTo>
                    <a:pt x="4579" y="367"/>
                  </a:lnTo>
                  <a:lnTo>
                    <a:pt x="4744" y="647"/>
                  </a:lnTo>
                  <a:lnTo>
                    <a:pt x="4864" y="647"/>
                  </a:lnTo>
                  <a:lnTo>
                    <a:pt x="4864" y="11"/>
                  </a:lnTo>
                  <a:lnTo>
                    <a:pt x="4757" y="11"/>
                  </a:lnTo>
                  <a:lnTo>
                    <a:pt x="4757" y="232"/>
                  </a:lnTo>
                  <a:lnTo>
                    <a:pt x="4757" y="268"/>
                  </a:lnTo>
                  <a:lnTo>
                    <a:pt x="4759" y="303"/>
                  </a:lnTo>
                  <a:lnTo>
                    <a:pt x="4759" y="337"/>
                  </a:lnTo>
                  <a:lnTo>
                    <a:pt x="4760" y="369"/>
                  </a:lnTo>
                  <a:lnTo>
                    <a:pt x="4762" y="401"/>
                  </a:lnTo>
                  <a:lnTo>
                    <a:pt x="4762" y="433"/>
                  </a:lnTo>
                  <a:lnTo>
                    <a:pt x="4766" y="464"/>
                  </a:lnTo>
                  <a:lnTo>
                    <a:pt x="4767" y="496"/>
                  </a:lnTo>
                  <a:lnTo>
                    <a:pt x="4766" y="497"/>
                  </a:lnTo>
                  <a:lnTo>
                    <a:pt x="4753" y="471"/>
                  </a:lnTo>
                  <a:lnTo>
                    <a:pt x="4742" y="444"/>
                  </a:lnTo>
                  <a:lnTo>
                    <a:pt x="4729" y="417"/>
                  </a:lnTo>
                  <a:lnTo>
                    <a:pt x="4716" y="390"/>
                  </a:lnTo>
                  <a:lnTo>
                    <a:pt x="4702" y="364"/>
                  </a:lnTo>
                  <a:lnTo>
                    <a:pt x="4687" y="337"/>
                  </a:lnTo>
                  <a:lnTo>
                    <a:pt x="4673" y="309"/>
                  </a:lnTo>
                  <a:lnTo>
                    <a:pt x="4658" y="284"/>
                  </a:lnTo>
                  <a:lnTo>
                    <a:pt x="4494" y="11"/>
                  </a:lnTo>
                  <a:lnTo>
                    <a:pt x="4362" y="11"/>
                  </a:lnTo>
                  <a:lnTo>
                    <a:pt x="4362" y="647"/>
                  </a:lnTo>
                  <a:lnTo>
                    <a:pt x="4468" y="647"/>
                  </a:lnTo>
                  <a:close/>
                  <a:moveTo>
                    <a:pt x="3910" y="379"/>
                  </a:moveTo>
                  <a:lnTo>
                    <a:pt x="3959" y="222"/>
                  </a:lnTo>
                  <a:lnTo>
                    <a:pt x="3968" y="192"/>
                  </a:lnTo>
                  <a:lnTo>
                    <a:pt x="3975" y="161"/>
                  </a:lnTo>
                  <a:lnTo>
                    <a:pt x="3981" y="132"/>
                  </a:lnTo>
                  <a:lnTo>
                    <a:pt x="3989" y="102"/>
                  </a:lnTo>
                  <a:lnTo>
                    <a:pt x="3992" y="102"/>
                  </a:lnTo>
                  <a:lnTo>
                    <a:pt x="3999" y="131"/>
                  </a:lnTo>
                  <a:lnTo>
                    <a:pt x="4006" y="161"/>
                  </a:lnTo>
                  <a:lnTo>
                    <a:pt x="4014" y="192"/>
                  </a:lnTo>
                  <a:lnTo>
                    <a:pt x="4023" y="223"/>
                  </a:lnTo>
                  <a:lnTo>
                    <a:pt x="4075" y="379"/>
                  </a:lnTo>
                  <a:lnTo>
                    <a:pt x="3910" y="379"/>
                  </a:lnTo>
                  <a:close/>
                  <a:moveTo>
                    <a:pt x="4093" y="467"/>
                  </a:moveTo>
                  <a:lnTo>
                    <a:pt x="4150" y="647"/>
                  </a:lnTo>
                  <a:lnTo>
                    <a:pt x="4274" y="647"/>
                  </a:lnTo>
                  <a:lnTo>
                    <a:pt x="4068" y="11"/>
                  </a:lnTo>
                  <a:lnTo>
                    <a:pt x="3921" y="11"/>
                  </a:lnTo>
                  <a:lnTo>
                    <a:pt x="3718" y="647"/>
                  </a:lnTo>
                  <a:lnTo>
                    <a:pt x="3837" y="647"/>
                  </a:lnTo>
                  <a:lnTo>
                    <a:pt x="3891" y="467"/>
                  </a:lnTo>
                  <a:lnTo>
                    <a:pt x="4093" y="467"/>
                  </a:lnTo>
                  <a:close/>
                  <a:moveTo>
                    <a:pt x="3462" y="647"/>
                  </a:moveTo>
                  <a:lnTo>
                    <a:pt x="3577" y="647"/>
                  </a:lnTo>
                  <a:lnTo>
                    <a:pt x="3577" y="108"/>
                  </a:lnTo>
                  <a:lnTo>
                    <a:pt x="3759" y="108"/>
                  </a:lnTo>
                  <a:lnTo>
                    <a:pt x="3759" y="11"/>
                  </a:lnTo>
                  <a:lnTo>
                    <a:pt x="3280" y="11"/>
                  </a:lnTo>
                  <a:lnTo>
                    <a:pt x="3280" y="108"/>
                  </a:lnTo>
                  <a:lnTo>
                    <a:pt x="3462" y="108"/>
                  </a:lnTo>
                  <a:lnTo>
                    <a:pt x="3462" y="647"/>
                  </a:lnTo>
                  <a:close/>
                  <a:moveTo>
                    <a:pt x="2969" y="647"/>
                  </a:moveTo>
                  <a:lnTo>
                    <a:pt x="3346" y="647"/>
                  </a:lnTo>
                  <a:lnTo>
                    <a:pt x="3346" y="550"/>
                  </a:lnTo>
                  <a:lnTo>
                    <a:pt x="3085" y="550"/>
                  </a:lnTo>
                  <a:lnTo>
                    <a:pt x="3085" y="11"/>
                  </a:lnTo>
                  <a:lnTo>
                    <a:pt x="2969" y="11"/>
                  </a:lnTo>
                  <a:lnTo>
                    <a:pt x="2969" y="647"/>
                  </a:lnTo>
                  <a:close/>
                  <a:moveTo>
                    <a:pt x="2343" y="11"/>
                  </a:moveTo>
                  <a:lnTo>
                    <a:pt x="2343" y="375"/>
                  </a:lnTo>
                  <a:lnTo>
                    <a:pt x="2343" y="393"/>
                  </a:lnTo>
                  <a:lnTo>
                    <a:pt x="2344" y="411"/>
                  </a:lnTo>
                  <a:lnTo>
                    <a:pt x="2345" y="427"/>
                  </a:lnTo>
                  <a:lnTo>
                    <a:pt x="2347" y="444"/>
                  </a:lnTo>
                  <a:lnTo>
                    <a:pt x="2349" y="460"/>
                  </a:lnTo>
                  <a:lnTo>
                    <a:pt x="2352" y="475"/>
                  </a:lnTo>
                  <a:lnTo>
                    <a:pt x="2355" y="489"/>
                  </a:lnTo>
                  <a:lnTo>
                    <a:pt x="2359" y="503"/>
                  </a:lnTo>
                  <a:lnTo>
                    <a:pt x="2364" y="516"/>
                  </a:lnTo>
                  <a:lnTo>
                    <a:pt x="2369" y="528"/>
                  </a:lnTo>
                  <a:lnTo>
                    <a:pt x="2374" y="541"/>
                  </a:lnTo>
                  <a:lnTo>
                    <a:pt x="2380" y="552"/>
                  </a:lnTo>
                  <a:lnTo>
                    <a:pt x="2387" y="561"/>
                  </a:lnTo>
                  <a:lnTo>
                    <a:pt x="2394" y="573"/>
                  </a:lnTo>
                  <a:lnTo>
                    <a:pt x="2400" y="583"/>
                  </a:lnTo>
                  <a:lnTo>
                    <a:pt x="2408" y="591"/>
                  </a:lnTo>
                  <a:lnTo>
                    <a:pt x="2416" y="598"/>
                  </a:lnTo>
                  <a:lnTo>
                    <a:pt x="2424" y="607"/>
                  </a:lnTo>
                  <a:lnTo>
                    <a:pt x="2434" y="614"/>
                  </a:lnTo>
                  <a:lnTo>
                    <a:pt x="2443" y="621"/>
                  </a:lnTo>
                  <a:lnTo>
                    <a:pt x="2453" y="627"/>
                  </a:lnTo>
                  <a:lnTo>
                    <a:pt x="2463" y="631"/>
                  </a:lnTo>
                  <a:lnTo>
                    <a:pt x="2474" y="636"/>
                  </a:lnTo>
                  <a:lnTo>
                    <a:pt x="2484" y="641"/>
                  </a:lnTo>
                  <a:lnTo>
                    <a:pt x="2496" y="645"/>
                  </a:lnTo>
                  <a:lnTo>
                    <a:pt x="2508" y="649"/>
                  </a:lnTo>
                  <a:lnTo>
                    <a:pt x="2519" y="651"/>
                  </a:lnTo>
                  <a:lnTo>
                    <a:pt x="2531" y="653"/>
                  </a:lnTo>
                  <a:lnTo>
                    <a:pt x="2557" y="656"/>
                  </a:lnTo>
                  <a:lnTo>
                    <a:pt x="2585" y="657"/>
                  </a:lnTo>
                  <a:lnTo>
                    <a:pt x="2597" y="657"/>
                  </a:lnTo>
                  <a:lnTo>
                    <a:pt x="2611" y="656"/>
                  </a:lnTo>
                  <a:lnTo>
                    <a:pt x="2626" y="655"/>
                  </a:lnTo>
                  <a:lnTo>
                    <a:pt x="2638" y="653"/>
                  </a:lnTo>
                  <a:lnTo>
                    <a:pt x="2651" y="651"/>
                  </a:lnTo>
                  <a:lnTo>
                    <a:pt x="2664" y="648"/>
                  </a:lnTo>
                  <a:lnTo>
                    <a:pt x="2675" y="645"/>
                  </a:lnTo>
                  <a:lnTo>
                    <a:pt x="2688" y="640"/>
                  </a:lnTo>
                  <a:lnTo>
                    <a:pt x="2700" y="635"/>
                  </a:lnTo>
                  <a:lnTo>
                    <a:pt x="2710" y="631"/>
                  </a:lnTo>
                  <a:lnTo>
                    <a:pt x="2720" y="626"/>
                  </a:lnTo>
                  <a:lnTo>
                    <a:pt x="2731" y="619"/>
                  </a:lnTo>
                  <a:lnTo>
                    <a:pt x="2741" y="613"/>
                  </a:lnTo>
                  <a:lnTo>
                    <a:pt x="2750" y="606"/>
                  </a:lnTo>
                  <a:lnTo>
                    <a:pt x="2759" y="596"/>
                  </a:lnTo>
                  <a:lnTo>
                    <a:pt x="2767" y="589"/>
                  </a:lnTo>
                  <a:lnTo>
                    <a:pt x="2777" y="580"/>
                  </a:lnTo>
                  <a:lnTo>
                    <a:pt x="2783" y="571"/>
                  </a:lnTo>
                  <a:lnTo>
                    <a:pt x="2791" y="560"/>
                  </a:lnTo>
                  <a:lnTo>
                    <a:pt x="2797" y="550"/>
                  </a:lnTo>
                  <a:lnTo>
                    <a:pt x="2803" y="538"/>
                  </a:lnTo>
                  <a:lnTo>
                    <a:pt x="2809" y="526"/>
                  </a:lnTo>
                  <a:lnTo>
                    <a:pt x="2815" y="514"/>
                  </a:lnTo>
                  <a:lnTo>
                    <a:pt x="2820" y="501"/>
                  </a:lnTo>
                  <a:lnTo>
                    <a:pt x="2823" y="486"/>
                  </a:lnTo>
                  <a:lnTo>
                    <a:pt x="2826" y="473"/>
                  </a:lnTo>
                  <a:lnTo>
                    <a:pt x="2829" y="457"/>
                  </a:lnTo>
                  <a:lnTo>
                    <a:pt x="2831" y="442"/>
                  </a:lnTo>
                  <a:lnTo>
                    <a:pt x="2834" y="426"/>
                  </a:lnTo>
                  <a:lnTo>
                    <a:pt x="2836" y="409"/>
                  </a:lnTo>
                  <a:lnTo>
                    <a:pt x="2837" y="393"/>
                  </a:lnTo>
                  <a:lnTo>
                    <a:pt x="2837" y="374"/>
                  </a:lnTo>
                  <a:lnTo>
                    <a:pt x="2837" y="11"/>
                  </a:lnTo>
                  <a:lnTo>
                    <a:pt x="2721" y="11"/>
                  </a:lnTo>
                  <a:lnTo>
                    <a:pt x="2721" y="381"/>
                  </a:lnTo>
                  <a:lnTo>
                    <a:pt x="2720" y="404"/>
                  </a:lnTo>
                  <a:lnTo>
                    <a:pt x="2718" y="425"/>
                  </a:lnTo>
                  <a:lnTo>
                    <a:pt x="2716" y="444"/>
                  </a:lnTo>
                  <a:lnTo>
                    <a:pt x="2712" y="462"/>
                  </a:lnTo>
                  <a:lnTo>
                    <a:pt x="2707" y="479"/>
                  </a:lnTo>
                  <a:lnTo>
                    <a:pt x="2701" y="493"/>
                  </a:lnTo>
                  <a:lnTo>
                    <a:pt x="2695" y="508"/>
                  </a:lnTo>
                  <a:lnTo>
                    <a:pt x="2686" y="519"/>
                  </a:lnTo>
                  <a:lnTo>
                    <a:pt x="2676" y="529"/>
                  </a:lnTo>
                  <a:lnTo>
                    <a:pt x="2667" y="539"/>
                  </a:lnTo>
                  <a:lnTo>
                    <a:pt x="2656" y="547"/>
                  </a:lnTo>
                  <a:lnTo>
                    <a:pt x="2644" y="553"/>
                  </a:lnTo>
                  <a:lnTo>
                    <a:pt x="2631" y="558"/>
                  </a:lnTo>
                  <a:lnTo>
                    <a:pt x="2618" y="560"/>
                  </a:lnTo>
                  <a:lnTo>
                    <a:pt x="2603" y="562"/>
                  </a:lnTo>
                  <a:lnTo>
                    <a:pt x="2588" y="562"/>
                  </a:lnTo>
                  <a:lnTo>
                    <a:pt x="2573" y="562"/>
                  </a:lnTo>
                  <a:lnTo>
                    <a:pt x="2560" y="560"/>
                  </a:lnTo>
                  <a:lnTo>
                    <a:pt x="2547" y="557"/>
                  </a:lnTo>
                  <a:lnTo>
                    <a:pt x="2535" y="553"/>
                  </a:lnTo>
                  <a:lnTo>
                    <a:pt x="2523" y="547"/>
                  </a:lnTo>
                  <a:lnTo>
                    <a:pt x="2513" y="539"/>
                  </a:lnTo>
                  <a:lnTo>
                    <a:pt x="2502" y="529"/>
                  </a:lnTo>
                  <a:lnTo>
                    <a:pt x="2494" y="519"/>
                  </a:lnTo>
                  <a:lnTo>
                    <a:pt x="2485" y="508"/>
                  </a:lnTo>
                  <a:lnTo>
                    <a:pt x="2478" y="493"/>
                  </a:lnTo>
                  <a:lnTo>
                    <a:pt x="2473" y="479"/>
                  </a:lnTo>
                  <a:lnTo>
                    <a:pt x="2468" y="462"/>
                  </a:lnTo>
                  <a:lnTo>
                    <a:pt x="2463" y="444"/>
                  </a:lnTo>
                  <a:lnTo>
                    <a:pt x="2460" y="425"/>
                  </a:lnTo>
                  <a:lnTo>
                    <a:pt x="2458" y="404"/>
                  </a:lnTo>
                  <a:lnTo>
                    <a:pt x="2458" y="381"/>
                  </a:lnTo>
                  <a:lnTo>
                    <a:pt x="2458" y="11"/>
                  </a:lnTo>
                  <a:lnTo>
                    <a:pt x="2343" y="11"/>
                  </a:lnTo>
                  <a:close/>
                  <a:moveTo>
                    <a:pt x="1827" y="616"/>
                  </a:moveTo>
                  <a:lnTo>
                    <a:pt x="1842" y="625"/>
                  </a:lnTo>
                  <a:lnTo>
                    <a:pt x="1860" y="631"/>
                  </a:lnTo>
                  <a:lnTo>
                    <a:pt x="1880" y="637"/>
                  </a:lnTo>
                  <a:lnTo>
                    <a:pt x="1901" y="645"/>
                  </a:lnTo>
                  <a:lnTo>
                    <a:pt x="1924" y="650"/>
                  </a:lnTo>
                  <a:lnTo>
                    <a:pt x="1949" y="653"/>
                  </a:lnTo>
                  <a:lnTo>
                    <a:pt x="1973" y="656"/>
                  </a:lnTo>
                  <a:lnTo>
                    <a:pt x="1998" y="657"/>
                  </a:lnTo>
                  <a:lnTo>
                    <a:pt x="2029" y="656"/>
                  </a:lnTo>
                  <a:lnTo>
                    <a:pt x="2056" y="653"/>
                  </a:lnTo>
                  <a:lnTo>
                    <a:pt x="2069" y="651"/>
                  </a:lnTo>
                  <a:lnTo>
                    <a:pt x="2080" y="648"/>
                  </a:lnTo>
                  <a:lnTo>
                    <a:pt x="2094" y="645"/>
                  </a:lnTo>
                  <a:lnTo>
                    <a:pt x="2105" y="641"/>
                  </a:lnTo>
                  <a:lnTo>
                    <a:pt x="2116" y="636"/>
                  </a:lnTo>
                  <a:lnTo>
                    <a:pt x="2126" y="632"/>
                  </a:lnTo>
                  <a:lnTo>
                    <a:pt x="2137" y="629"/>
                  </a:lnTo>
                  <a:lnTo>
                    <a:pt x="2146" y="624"/>
                  </a:lnTo>
                  <a:lnTo>
                    <a:pt x="2156" y="618"/>
                  </a:lnTo>
                  <a:lnTo>
                    <a:pt x="2164" y="612"/>
                  </a:lnTo>
                  <a:lnTo>
                    <a:pt x="2173" y="606"/>
                  </a:lnTo>
                  <a:lnTo>
                    <a:pt x="2180" y="598"/>
                  </a:lnTo>
                  <a:lnTo>
                    <a:pt x="2187" y="593"/>
                  </a:lnTo>
                  <a:lnTo>
                    <a:pt x="2194" y="586"/>
                  </a:lnTo>
                  <a:lnTo>
                    <a:pt x="2200" y="578"/>
                  </a:lnTo>
                  <a:lnTo>
                    <a:pt x="2206" y="571"/>
                  </a:lnTo>
                  <a:lnTo>
                    <a:pt x="2217" y="555"/>
                  </a:lnTo>
                  <a:lnTo>
                    <a:pt x="2224" y="539"/>
                  </a:lnTo>
                  <a:lnTo>
                    <a:pt x="2230" y="521"/>
                  </a:lnTo>
                  <a:lnTo>
                    <a:pt x="2237" y="503"/>
                  </a:lnTo>
                  <a:lnTo>
                    <a:pt x="2238" y="484"/>
                  </a:lnTo>
                  <a:lnTo>
                    <a:pt x="2239" y="465"/>
                  </a:lnTo>
                  <a:lnTo>
                    <a:pt x="2239" y="448"/>
                  </a:lnTo>
                  <a:lnTo>
                    <a:pt x="2238" y="433"/>
                  </a:lnTo>
                  <a:lnTo>
                    <a:pt x="2233" y="417"/>
                  </a:lnTo>
                  <a:lnTo>
                    <a:pt x="2229" y="403"/>
                  </a:lnTo>
                  <a:lnTo>
                    <a:pt x="2223" y="389"/>
                  </a:lnTo>
                  <a:lnTo>
                    <a:pt x="2217" y="377"/>
                  </a:lnTo>
                  <a:lnTo>
                    <a:pt x="2208" y="364"/>
                  </a:lnTo>
                  <a:lnTo>
                    <a:pt x="2199" y="352"/>
                  </a:lnTo>
                  <a:lnTo>
                    <a:pt x="2188" y="341"/>
                  </a:lnTo>
                  <a:lnTo>
                    <a:pt x="2176" y="330"/>
                  </a:lnTo>
                  <a:lnTo>
                    <a:pt x="2162" y="321"/>
                  </a:lnTo>
                  <a:lnTo>
                    <a:pt x="2147" y="310"/>
                  </a:lnTo>
                  <a:lnTo>
                    <a:pt x="2132" y="302"/>
                  </a:lnTo>
                  <a:lnTo>
                    <a:pt x="2115" y="293"/>
                  </a:lnTo>
                  <a:lnTo>
                    <a:pt x="2096" y="285"/>
                  </a:lnTo>
                  <a:lnTo>
                    <a:pt x="2076" y="276"/>
                  </a:lnTo>
                  <a:lnTo>
                    <a:pt x="2047" y="265"/>
                  </a:lnTo>
                  <a:lnTo>
                    <a:pt x="2022" y="253"/>
                  </a:lnTo>
                  <a:lnTo>
                    <a:pt x="2011" y="248"/>
                  </a:lnTo>
                  <a:lnTo>
                    <a:pt x="2001" y="242"/>
                  </a:lnTo>
                  <a:lnTo>
                    <a:pt x="1992" y="235"/>
                  </a:lnTo>
                  <a:lnTo>
                    <a:pt x="1984" y="230"/>
                  </a:lnTo>
                  <a:lnTo>
                    <a:pt x="1977" y="225"/>
                  </a:lnTo>
                  <a:lnTo>
                    <a:pt x="1971" y="218"/>
                  </a:lnTo>
                  <a:lnTo>
                    <a:pt x="1966" y="211"/>
                  </a:lnTo>
                  <a:lnTo>
                    <a:pt x="1962" y="205"/>
                  </a:lnTo>
                  <a:lnTo>
                    <a:pt x="1959" y="196"/>
                  </a:lnTo>
                  <a:lnTo>
                    <a:pt x="1956" y="189"/>
                  </a:lnTo>
                  <a:lnTo>
                    <a:pt x="1955" y="182"/>
                  </a:lnTo>
                  <a:lnTo>
                    <a:pt x="1955" y="172"/>
                  </a:lnTo>
                  <a:lnTo>
                    <a:pt x="1955" y="166"/>
                  </a:lnTo>
                  <a:lnTo>
                    <a:pt x="1956" y="158"/>
                  </a:lnTo>
                  <a:lnTo>
                    <a:pt x="1959" y="151"/>
                  </a:lnTo>
                  <a:lnTo>
                    <a:pt x="1961" y="145"/>
                  </a:lnTo>
                  <a:lnTo>
                    <a:pt x="1965" y="138"/>
                  </a:lnTo>
                  <a:lnTo>
                    <a:pt x="1969" y="132"/>
                  </a:lnTo>
                  <a:lnTo>
                    <a:pt x="1974" y="125"/>
                  </a:lnTo>
                  <a:lnTo>
                    <a:pt x="1980" y="120"/>
                  </a:lnTo>
                  <a:lnTo>
                    <a:pt x="1987" y="115"/>
                  </a:lnTo>
                  <a:lnTo>
                    <a:pt x="1994" y="110"/>
                  </a:lnTo>
                  <a:lnTo>
                    <a:pt x="2003" y="106"/>
                  </a:lnTo>
                  <a:lnTo>
                    <a:pt x="2012" y="102"/>
                  </a:lnTo>
                  <a:lnTo>
                    <a:pt x="2023" y="99"/>
                  </a:lnTo>
                  <a:lnTo>
                    <a:pt x="2034" y="97"/>
                  </a:lnTo>
                  <a:lnTo>
                    <a:pt x="2047" y="96"/>
                  </a:lnTo>
                  <a:lnTo>
                    <a:pt x="2059" y="96"/>
                  </a:lnTo>
                  <a:lnTo>
                    <a:pt x="2080" y="96"/>
                  </a:lnTo>
                  <a:lnTo>
                    <a:pt x="2101" y="98"/>
                  </a:lnTo>
                  <a:lnTo>
                    <a:pt x="2120" y="102"/>
                  </a:lnTo>
                  <a:lnTo>
                    <a:pt x="2137" y="107"/>
                  </a:lnTo>
                  <a:lnTo>
                    <a:pt x="2152" y="111"/>
                  </a:lnTo>
                  <a:lnTo>
                    <a:pt x="2165" y="116"/>
                  </a:lnTo>
                  <a:lnTo>
                    <a:pt x="2177" y="121"/>
                  </a:lnTo>
                  <a:lnTo>
                    <a:pt x="2186" y="125"/>
                  </a:lnTo>
                  <a:lnTo>
                    <a:pt x="2214" y="32"/>
                  </a:lnTo>
                  <a:lnTo>
                    <a:pt x="2201" y="25"/>
                  </a:lnTo>
                  <a:lnTo>
                    <a:pt x="2185" y="20"/>
                  </a:lnTo>
                  <a:lnTo>
                    <a:pt x="2169" y="15"/>
                  </a:lnTo>
                  <a:lnTo>
                    <a:pt x="2152" y="9"/>
                  </a:lnTo>
                  <a:lnTo>
                    <a:pt x="2132" y="6"/>
                  </a:lnTo>
                  <a:lnTo>
                    <a:pt x="2110" y="3"/>
                  </a:lnTo>
                  <a:lnTo>
                    <a:pt x="2087" y="1"/>
                  </a:lnTo>
                  <a:lnTo>
                    <a:pt x="2062" y="0"/>
                  </a:lnTo>
                  <a:lnTo>
                    <a:pt x="2037" y="1"/>
                  </a:lnTo>
                  <a:lnTo>
                    <a:pt x="2013" y="4"/>
                  </a:lnTo>
                  <a:lnTo>
                    <a:pt x="1990" y="8"/>
                  </a:lnTo>
                  <a:lnTo>
                    <a:pt x="1969" y="15"/>
                  </a:lnTo>
                  <a:lnTo>
                    <a:pt x="1949" y="22"/>
                  </a:lnTo>
                  <a:lnTo>
                    <a:pt x="1930" y="31"/>
                  </a:lnTo>
                  <a:lnTo>
                    <a:pt x="1913" y="41"/>
                  </a:lnTo>
                  <a:lnTo>
                    <a:pt x="1899" y="53"/>
                  </a:lnTo>
                  <a:lnTo>
                    <a:pt x="1885" y="65"/>
                  </a:lnTo>
                  <a:lnTo>
                    <a:pt x="1873" y="79"/>
                  </a:lnTo>
                  <a:lnTo>
                    <a:pt x="1862" y="95"/>
                  </a:lnTo>
                  <a:lnTo>
                    <a:pt x="1854" y="111"/>
                  </a:lnTo>
                  <a:lnTo>
                    <a:pt x="1847" y="128"/>
                  </a:lnTo>
                  <a:lnTo>
                    <a:pt x="1842" y="146"/>
                  </a:lnTo>
                  <a:lnTo>
                    <a:pt x="1839" y="163"/>
                  </a:lnTo>
                  <a:lnTo>
                    <a:pt x="1838" y="184"/>
                  </a:lnTo>
                  <a:lnTo>
                    <a:pt x="1839" y="198"/>
                  </a:lnTo>
                  <a:lnTo>
                    <a:pt x="1841" y="216"/>
                  </a:lnTo>
                  <a:lnTo>
                    <a:pt x="1845" y="231"/>
                  </a:lnTo>
                  <a:lnTo>
                    <a:pt x="1849" y="246"/>
                  </a:lnTo>
                  <a:lnTo>
                    <a:pt x="1857" y="260"/>
                  </a:lnTo>
                  <a:lnTo>
                    <a:pt x="1864" y="271"/>
                  </a:lnTo>
                  <a:lnTo>
                    <a:pt x="1874" y="284"/>
                  </a:lnTo>
                  <a:lnTo>
                    <a:pt x="1884" y="295"/>
                  </a:lnTo>
                  <a:lnTo>
                    <a:pt x="1897" y="306"/>
                  </a:lnTo>
                  <a:lnTo>
                    <a:pt x="1909" y="318"/>
                  </a:lnTo>
                  <a:lnTo>
                    <a:pt x="1923" y="327"/>
                  </a:lnTo>
                  <a:lnTo>
                    <a:pt x="1939" y="337"/>
                  </a:lnTo>
                  <a:lnTo>
                    <a:pt x="1954" y="344"/>
                  </a:lnTo>
                  <a:lnTo>
                    <a:pt x="1972" y="354"/>
                  </a:lnTo>
                  <a:lnTo>
                    <a:pt x="1990" y="361"/>
                  </a:lnTo>
                  <a:lnTo>
                    <a:pt x="2009" y="368"/>
                  </a:lnTo>
                  <a:lnTo>
                    <a:pt x="2037" y="379"/>
                  </a:lnTo>
                  <a:lnTo>
                    <a:pt x="2060" y="390"/>
                  </a:lnTo>
                  <a:lnTo>
                    <a:pt x="2071" y="396"/>
                  </a:lnTo>
                  <a:lnTo>
                    <a:pt x="2080" y="402"/>
                  </a:lnTo>
                  <a:lnTo>
                    <a:pt x="2088" y="407"/>
                  </a:lnTo>
                  <a:lnTo>
                    <a:pt x="2095" y="414"/>
                  </a:lnTo>
                  <a:lnTo>
                    <a:pt x="2101" y="419"/>
                  </a:lnTo>
                  <a:lnTo>
                    <a:pt x="2107" y="427"/>
                  </a:lnTo>
                  <a:lnTo>
                    <a:pt x="2112" y="434"/>
                  </a:lnTo>
                  <a:lnTo>
                    <a:pt x="2115" y="441"/>
                  </a:lnTo>
                  <a:lnTo>
                    <a:pt x="2118" y="448"/>
                  </a:lnTo>
                  <a:lnTo>
                    <a:pt x="2120" y="456"/>
                  </a:lnTo>
                  <a:lnTo>
                    <a:pt x="2121" y="465"/>
                  </a:lnTo>
                  <a:lnTo>
                    <a:pt x="2121" y="474"/>
                  </a:lnTo>
                  <a:lnTo>
                    <a:pt x="2121" y="483"/>
                  </a:lnTo>
                  <a:lnTo>
                    <a:pt x="2119" y="492"/>
                  </a:lnTo>
                  <a:lnTo>
                    <a:pt x="2117" y="501"/>
                  </a:lnTo>
                  <a:lnTo>
                    <a:pt x="2114" y="510"/>
                  </a:lnTo>
                  <a:lnTo>
                    <a:pt x="2110" y="517"/>
                  </a:lnTo>
                  <a:lnTo>
                    <a:pt x="2104" y="523"/>
                  </a:lnTo>
                  <a:lnTo>
                    <a:pt x="2098" y="530"/>
                  </a:lnTo>
                  <a:lnTo>
                    <a:pt x="2092" y="537"/>
                  </a:lnTo>
                  <a:lnTo>
                    <a:pt x="2083" y="542"/>
                  </a:lnTo>
                  <a:lnTo>
                    <a:pt x="2075" y="547"/>
                  </a:lnTo>
                  <a:lnTo>
                    <a:pt x="2066" y="551"/>
                  </a:lnTo>
                  <a:lnTo>
                    <a:pt x="2055" y="554"/>
                  </a:lnTo>
                  <a:lnTo>
                    <a:pt x="2045" y="557"/>
                  </a:lnTo>
                  <a:lnTo>
                    <a:pt x="2032" y="559"/>
                  </a:lnTo>
                  <a:lnTo>
                    <a:pt x="2019" y="560"/>
                  </a:lnTo>
                  <a:lnTo>
                    <a:pt x="2007" y="560"/>
                  </a:lnTo>
                  <a:lnTo>
                    <a:pt x="1985" y="560"/>
                  </a:lnTo>
                  <a:lnTo>
                    <a:pt x="1963" y="557"/>
                  </a:lnTo>
                  <a:lnTo>
                    <a:pt x="1942" y="554"/>
                  </a:lnTo>
                  <a:lnTo>
                    <a:pt x="1922" y="549"/>
                  </a:lnTo>
                  <a:lnTo>
                    <a:pt x="1903" y="542"/>
                  </a:lnTo>
                  <a:lnTo>
                    <a:pt x="1885" y="536"/>
                  </a:lnTo>
                  <a:lnTo>
                    <a:pt x="1868" y="527"/>
                  </a:lnTo>
                  <a:lnTo>
                    <a:pt x="1854" y="520"/>
                  </a:lnTo>
                  <a:lnTo>
                    <a:pt x="1827" y="616"/>
                  </a:lnTo>
                  <a:close/>
                  <a:moveTo>
                    <a:pt x="1328" y="647"/>
                  </a:moveTo>
                  <a:lnTo>
                    <a:pt x="1328" y="418"/>
                  </a:lnTo>
                  <a:lnTo>
                    <a:pt x="1328" y="380"/>
                  </a:lnTo>
                  <a:lnTo>
                    <a:pt x="1327" y="343"/>
                  </a:lnTo>
                  <a:lnTo>
                    <a:pt x="1327" y="308"/>
                  </a:lnTo>
                  <a:lnTo>
                    <a:pt x="1326" y="275"/>
                  </a:lnTo>
                  <a:lnTo>
                    <a:pt x="1326" y="243"/>
                  </a:lnTo>
                  <a:lnTo>
                    <a:pt x="1325" y="210"/>
                  </a:lnTo>
                  <a:lnTo>
                    <a:pt x="1323" y="179"/>
                  </a:lnTo>
                  <a:lnTo>
                    <a:pt x="1322" y="148"/>
                  </a:lnTo>
                  <a:lnTo>
                    <a:pt x="1325" y="148"/>
                  </a:lnTo>
                  <a:lnTo>
                    <a:pt x="1336" y="174"/>
                  </a:lnTo>
                  <a:lnTo>
                    <a:pt x="1349" y="203"/>
                  </a:lnTo>
                  <a:lnTo>
                    <a:pt x="1364" y="230"/>
                  </a:lnTo>
                  <a:lnTo>
                    <a:pt x="1377" y="257"/>
                  </a:lnTo>
                  <a:lnTo>
                    <a:pt x="1391" y="286"/>
                  </a:lnTo>
                  <a:lnTo>
                    <a:pt x="1408" y="313"/>
                  </a:lnTo>
                  <a:lnTo>
                    <a:pt x="1421" y="341"/>
                  </a:lnTo>
                  <a:lnTo>
                    <a:pt x="1438" y="367"/>
                  </a:lnTo>
                  <a:lnTo>
                    <a:pt x="1603" y="647"/>
                  </a:lnTo>
                  <a:lnTo>
                    <a:pt x="1723" y="647"/>
                  </a:lnTo>
                  <a:lnTo>
                    <a:pt x="1723" y="11"/>
                  </a:lnTo>
                  <a:lnTo>
                    <a:pt x="1616" y="11"/>
                  </a:lnTo>
                  <a:lnTo>
                    <a:pt x="1616" y="232"/>
                  </a:lnTo>
                  <a:lnTo>
                    <a:pt x="1616" y="268"/>
                  </a:lnTo>
                  <a:lnTo>
                    <a:pt x="1616" y="303"/>
                  </a:lnTo>
                  <a:lnTo>
                    <a:pt x="1617" y="337"/>
                  </a:lnTo>
                  <a:lnTo>
                    <a:pt x="1618" y="369"/>
                  </a:lnTo>
                  <a:lnTo>
                    <a:pt x="1619" y="401"/>
                  </a:lnTo>
                  <a:lnTo>
                    <a:pt x="1621" y="433"/>
                  </a:lnTo>
                  <a:lnTo>
                    <a:pt x="1623" y="464"/>
                  </a:lnTo>
                  <a:lnTo>
                    <a:pt x="1626" y="496"/>
                  </a:lnTo>
                  <a:lnTo>
                    <a:pt x="1623" y="497"/>
                  </a:lnTo>
                  <a:lnTo>
                    <a:pt x="1612" y="471"/>
                  </a:lnTo>
                  <a:lnTo>
                    <a:pt x="1601" y="444"/>
                  </a:lnTo>
                  <a:lnTo>
                    <a:pt x="1588" y="417"/>
                  </a:lnTo>
                  <a:lnTo>
                    <a:pt x="1575" y="390"/>
                  </a:lnTo>
                  <a:lnTo>
                    <a:pt x="1561" y="364"/>
                  </a:lnTo>
                  <a:lnTo>
                    <a:pt x="1545" y="337"/>
                  </a:lnTo>
                  <a:lnTo>
                    <a:pt x="1532" y="309"/>
                  </a:lnTo>
                  <a:lnTo>
                    <a:pt x="1516" y="284"/>
                  </a:lnTo>
                  <a:lnTo>
                    <a:pt x="1352" y="11"/>
                  </a:lnTo>
                  <a:lnTo>
                    <a:pt x="1221" y="11"/>
                  </a:lnTo>
                  <a:lnTo>
                    <a:pt x="1221" y="647"/>
                  </a:lnTo>
                  <a:lnTo>
                    <a:pt x="1328" y="647"/>
                  </a:lnTo>
                  <a:close/>
                  <a:moveTo>
                    <a:pt x="821" y="564"/>
                  </a:moveTo>
                  <a:lnTo>
                    <a:pt x="812" y="562"/>
                  </a:lnTo>
                  <a:lnTo>
                    <a:pt x="801" y="562"/>
                  </a:lnTo>
                  <a:lnTo>
                    <a:pt x="793" y="560"/>
                  </a:lnTo>
                  <a:lnTo>
                    <a:pt x="783" y="559"/>
                  </a:lnTo>
                  <a:lnTo>
                    <a:pt x="773" y="557"/>
                  </a:lnTo>
                  <a:lnTo>
                    <a:pt x="765" y="554"/>
                  </a:lnTo>
                  <a:lnTo>
                    <a:pt x="757" y="550"/>
                  </a:lnTo>
                  <a:lnTo>
                    <a:pt x="749" y="546"/>
                  </a:lnTo>
                  <a:lnTo>
                    <a:pt x="739" y="540"/>
                  </a:lnTo>
                  <a:lnTo>
                    <a:pt x="732" y="536"/>
                  </a:lnTo>
                  <a:lnTo>
                    <a:pt x="725" y="529"/>
                  </a:lnTo>
                  <a:lnTo>
                    <a:pt x="719" y="522"/>
                  </a:lnTo>
                  <a:lnTo>
                    <a:pt x="705" y="510"/>
                  </a:lnTo>
                  <a:lnTo>
                    <a:pt x="693" y="494"/>
                  </a:lnTo>
                  <a:lnTo>
                    <a:pt x="682" y="478"/>
                  </a:lnTo>
                  <a:lnTo>
                    <a:pt x="674" y="460"/>
                  </a:lnTo>
                  <a:lnTo>
                    <a:pt x="665" y="441"/>
                  </a:lnTo>
                  <a:lnTo>
                    <a:pt x="659" y="420"/>
                  </a:lnTo>
                  <a:lnTo>
                    <a:pt x="653" y="399"/>
                  </a:lnTo>
                  <a:lnTo>
                    <a:pt x="650" y="377"/>
                  </a:lnTo>
                  <a:lnTo>
                    <a:pt x="647" y="355"/>
                  </a:lnTo>
                  <a:lnTo>
                    <a:pt x="647" y="330"/>
                  </a:lnTo>
                  <a:lnTo>
                    <a:pt x="647" y="306"/>
                  </a:lnTo>
                  <a:lnTo>
                    <a:pt x="649" y="284"/>
                  </a:lnTo>
                  <a:lnTo>
                    <a:pt x="653" y="262"/>
                  </a:lnTo>
                  <a:lnTo>
                    <a:pt x="659" y="241"/>
                  </a:lnTo>
                  <a:lnTo>
                    <a:pt x="665" y="219"/>
                  </a:lnTo>
                  <a:lnTo>
                    <a:pt x="673" y="198"/>
                  </a:lnTo>
                  <a:lnTo>
                    <a:pt x="682" y="182"/>
                  </a:lnTo>
                  <a:lnTo>
                    <a:pt x="691" y="164"/>
                  </a:lnTo>
                  <a:lnTo>
                    <a:pt x="704" y="149"/>
                  </a:lnTo>
                  <a:lnTo>
                    <a:pt x="717" y="135"/>
                  </a:lnTo>
                  <a:lnTo>
                    <a:pt x="724" y="129"/>
                  </a:lnTo>
                  <a:lnTo>
                    <a:pt x="731" y="122"/>
                  </a:lnTo>
                  <a:lnTo>
                    <a:pt x="738" y="117"/>
                  </a:lnTo>
                  <a:lnTo>
                    <a:pt x="748" y="112"/>
                  </a:lnTo>
                  <a:lnTo>
                    <a:pt x="756" y="108"/>
                  </a:lnTo>
                  <a:lnTo>
                    <a:pt x="764" y="104"/>
                  </a:lnTo>
                  <a:lnTo>
                    <a:pt x="773" y="101"/>
                  </a:lnTo>
                  <a:lnTo>
                    <a:pt x="783" y="98"/>
                  </a:lnTo>
                  <a:lnTo>
                    <a:pt x="793" y="96"/>
                  </a:lnTo>
                  <a:lnTo>
                    <a:pt x="802" y="94"/>
                  </a:lnTo>
                  <a:lnTo>
                    <a:pt x="812" y="93"/>
                  </a:lnTo>
                  <a:lnTo>
                    <a:pt x="824" y="93"/>
                  </a:lnTo>
                  <a:lnTo>
                    <a:pt x="835" y="93"/>
                  </a:lnTo>
                  <a:lnTo>
                    <a:pt x="844" y="94"/>
                  </a:lnTo>
                  <a:lnTo>
                    <a:pt x="854" y="96"/>
                  </a:lnTo>
                  <a:lnTo>
                    <a:pt x="864" y="98"/>
                  </a:lnTo>
                  <a:lnTo>
                    <a:pt x="874" y="101"/>
                  </a:lnTo>
                  <a:lnTo>
                    <a:pt x="882" y="104"/>
                  </a:lnTo>
                  <a:lnTo>
                    <a:pt x="891" y="109"/>
                  </a:lnTo>
                  <a:lnTo>
                    <a:pt x="900" y="113"/>
                  </a:lnTo>
                  <a:lnTo>
                    <a:pt x="908" y="117"/>
                  </a:lnTo>
                  <a:lnTo>
                    <a:pt x="915" y="123"/>
                  </a:lnTo>
                  <a:lnTo>
                    <a:pt x="922" y="129"/>
                  </a:lnTo>
                  <a:lnTo>
                    <a:pt x="929" y="135"/>
                  </a:lnTo>
                  <a:lnTo>
                    <a:pt x="943" y="149"/>
                  </a:lnTo>
                  <a:lnTo>
                    <a:pt x="954" y="164"/>
                  </a:lnTo>
                  <a:lnTo>
                    <a:pt x="964" y="182"/>
                  </a:lnTo>
                  <a:lnTo>
                    <a:pt x="972" y="198"/>
                  </a:lnTo>
                  <a:lnTo>
                    <a:pt x="982" y="219"/>
                  </a:lnTo>
                  <a:lnTo>
                    <a:pt x="988" y="240"/>
                  </a:lnTo>
                  <a:lnTo>
                    <a:pt x="992" y="261"/>
                  </a:lnTo>
                  <a:lnTo>
                    <a:pt x="994" y="282"/>
                  </a:lnTo>
                  <a:lnTo>
                    <a:pt x="997" y="304"/>
                  </a:lnTo>
                  <a:lnTo>
                    <a:pt x="998" y="326"/>
                  </a:lnTo>
                  <a:lnTo>
                    <a:pt x="997" y="351"/>
                  </a:lnTo>
                  <a:lnTo>
                    <a:pt x="994" y="375"/>
                  </a:lnTo>
                  <a:lnTo>
                    <a:pt x="992" y="398"/>
                  </a:lnTo>
                  <a:lnTo>
                    <a:pt x="987" y="419"/>
                  </a:lnTo>
                  <a:lnTo>
                    <a:pt x="981" y="441"/>
                  </a:lnTo>
                  <a:lnTo>
                    <a:pt x="971" y="460"/>
                  </a:lnTo>
                  <a:lnTo>
                    <a:pt x="963" y="479"/>
                  </a:lnTo>
                  <a:lnTo>
                    <a:pt x="954" y="494"/>
                  </a:lnTo>
                  <a:lnTo>
                    <a:pt x="941" y="511"/>
                  </a:lnTo>
                  <a:lnTo>
                    <a:pt x="927" y="523"/>
                  </a:lnTo>
                  <a:lnTo>
                    <a:pt x="920" y="530"/>
                  </a:lnTo>
                  <a:lnTo>
                    <a:pt x="914" y="536"/>
                  </a:lnTo>
                  <a:lnTo>
                    <a:pt x="906" y="541"/>
                  </a:lnTo>
                  <a:lnTo>
                    <a:pt x="897" y="546"/>
                  </a:lnTo>
                  <a:lnTo>
                    <a:pt x="888" y="550"/>
                  </a:lnTo>
                  <a:lnTo>
                    <a:pt x="880" y="554"/>
                  </a:lnTo>
                  <a:lnTo>
                    <a:pt x="873" y="557"/>
                  </a:lnTo>
                  <a:lnTo>
                    <a:pt x="863" y="559"/>
                  </a:lnTo>
                  <a:lnTo>
                    <a:pt x="853" y="560"/>
                  </a:lnTo>
                  <a:lnTo>
                    <a:pt x="843" y="562"/>
                  </a:lnTo>
                  <a:lnTo>
                    <a:pt x="834" y="562"/>
                  </a:lnTo>
                  <a:lnTo>
                    <a:pt x="822" y="564"/>
                  </a:lnTo>
                  <a:lnTo>
                    <a:pt x="821" y="564"/>
                  </a:lnTo>
                  <a:close/>
                  <a:moveTo>
                    <a:pt x="819" y="657"/>
                  </a:moveTo>
                  <a:lnTo>
                    <a:pt x="836" y="657"/>
                  </a:lnTo>
                  <a:lnTo>
                    <a:pt x="851" y="656"/>
                  </a:lnTo>
                  <a:lnTo>
                    <a:pt x="867" y="654"/>
                  </a:lnTo>
                  <a:lnTo>
                    <a:pt x="881" y="652"/>
                  </a:lnTo>
                  <a:lnTo>
                    <a:pt x="897" y="649"/>
                  </a:lnTo>
                  <a:lnTo>
                    <a:pt x="913" y="645"/>
                  </a:lnTo>
                  <a:lnTo>
                    <a:pt x="925" y="640"/>
                  </a:lnTo>
                  <a:lnTo>
                    <a:pt x="940" y="634"/>
                  </a:lnTo>
                  <a:lnTo>
                    <a:pt x="954" y="629"/>
                  </a:lnTo>
                  <a:lnTo>
                    <a:pt x="966" y="623"/>
                  </a:lnTo>
                  <a:lnTo>
                    <a:pt x="980" y="615"/>
                  </a:lnTo>
                  <a:lnTo>
                    <a:pt x="991" y="608"/>
                  </a:lnTo>
                  <a:lnTo>
                    <a:pt x="1003" y="598"/>
                  </a:lnTo>
                  <a:lnTo>
                    <a:pt x="1014" y="590"/>
                  </a:lnTo>
                  <a:lnTo>
                    <a:pt x="1026" y="580"/>
                  </a:lnTo>
                  <a:lnTo>
                    <a:pt x="1034" y="570"/>
                  </a:lnTo>
                  <a:lnTo>
                    <a:pt x="1045" y="559"/>
                  </a:lnTo>
                  <a:lnTo>
                    <a:pt x="1055" y="547"/>
                  </a:lnTo>
                  <a:lnTo>
                    <a:pt x="1064" y="535"/>
                  </a:lnTo>
                  <a:lnTo>
                    <a:pt x="1071" y="522"/>
                  </a:lnTo>
                  <a:lnTo>
                    <a:pt x="1078" y="509"/>
                  </a:lnTo>
                  <a:lnTo>
                    <a:pt x="1086" y="494"/>
                  </a:lnTo>
                  <a:lnTo>
                    <a:pt x="1093" y="480"/>
                  </a:lnTo>
                  <a:lnTo>
                    <a:pt x="1099" y="464"/>
                  </a:lnTo>
                  <a:lnTo>
                    <a:pt x="1105" y="448"/>
                  </a:lnTo>
                  <a:lnTo>
                    <a:pt x="1108" y="433"/>
                  </a:lnTo>
                  <a:lnTo>
                    <a:pt x="1112" y="415"/>
                  </a:lnTo>
                  <a:lnTo>
                    <a:pt x="1115" y="398"/>
                  </a:lnTo>
                  <a:lnTo>
                    <a:pt x="1117" y="379"/>
                  </a:lnTo>
                  <a:lnTo>
                    <a:pt x="1119" y="361"/>
                  </a:lnTo>
                  <a:lnTo>
                    <a:pt x="1120" y="342"/>
                  </a:lnTo>
                  <a:lnTo>
                    <a:pt x="1120" y="322"/>
                  </a:lnTo>
                  <a:lnTo>
                    <a:pt x="1120" y="305"/>
                  </a:lnTo>
                  <a:lnTo>
                    <a:pt x="1119" y="288"/>
                  </a:lnTo>
                  <a:lnTo>
                    <a:pt x="1118" y="271"/>
                  </a:lnTo>
                  <a:lnTo>
                    <a:pt x="1116" y="256"/>
                  </a:lnTo>
                  <a:lnTo>
                    <a:pt x="1113" y="241"/>
                  </a:lnTo>
                  <a:lnTo>
                    <a:pt x="1111" y="225"/>
                  </a:lnTo>
                  <a:lnTo>
                    <a:pt x="1107" y="210"/>
                  </a:lnTo>
                  <a:lnTo>
                    <a:pt x="1101" y="195"/>
                  </a:lnTo>
                  <a:lnTo>
                    <a:pt x="1096" y="180"/>
                  </a:lnTo>
                  <a:lnTo>
                    <a:pt x="1091" y="167"/>
                  </a:lnTo>
                  <a:lnTo>
                    <a:pt x="1084" y="153"/>
                  </a:lnTo>
                  <a:lnTo>
                    <a:pt x="1076" y="140"/>
                  </a:lnTo>
                  <a:lnTo>
                    <a:pt x="1070" y="128"/>
                  </a:lnTo>
                  <a:lnTo>
                    <a:pt x="1062" y="116"/>
                  </a:lnTo>
                  <a:lnTo>
                    <a:pt x="1053" y="104"/>
                  </a:lnTo>
                  <a:lnTo>
                    <a:pt x="1043" y="93"/>
                  </a:lnTo>
                  <a:lnTo>
                    <a:pt x="1033" y="82"/>
                  </a:lnTo>
                  <a:lnTo>
                    <a:pt x="1024" y="73"/>
                  </a:lnTo>
                  <a:lnTo>
                    <a:pt x="1012" y="63"/>
                  </a:lnTo>
                  <a:lnTo>
                    <a:pt x="1001" y="53"/>
                  </a:lnTo>
                  <a:lnTo>
                    <a:pt x="990" y="45"/>
                  </a:lnTo>
                  <a:lnTo>
                    <a:pt x="978" y="38"/>
                  </a:lnTo>
                  <a:lnTo>
                    <a:pt x="964" y="31"/>
                  </a:lnTo>
                  <a:lnTo>
                    <a:pt x="952" y="24"/>
                  </a:lnTo>
                  <a:lnTo>
                    <a:pt x="937" y="19"/>
                  </a:lnTo>
                  <a:lnTo>
                    <a:pt x="923" y="14"/>
                  </a:lnTo>
                  <a:lnTo>
                    <a:pt x="909" y="9"/>
                  </a:lnTo>
                  <a:lnTo>
                    <a:pt x="893" y="6"/>
                  </a:lnTo>
                  <a:lnTo>
                    <a:pt x="877" y="3"/>
                  </a:lnTo>
                  <a:lnTo>
                    <a:pt x="862" y="2"/>
                  </a:lnTo>
                  <a:lnTo>
                    <a:pt x="844" y="0"/>
                  </a:lnTo>
                  <a:lnTo>
                    <a:pt x="829" y="0"/>
                  </a:lnTo>
                  <a:lnTo>
                    <a:pt x="811" y="0"/>
                  </a:lnTo>
                  <a:lnTo>
                    <a:pt x="795" y="2"/>
                  </a:lnTo>
                  <a:lnTo>
                    <a:pt x="778" y="3"/>
                  </a:lnTo>
                  <a:lnTo>
                    <a:pt x="763" y="6"/>
                  </a:lnTo>
                  <a:lnTo>
                    <a:pt x="749" y="9"/>
                  </a:lnTo>
                  <a:lnTo>
                    <a:pt x="733" y="14"/>
                  </a:lnTo>
                  <a:lnTo>
                    <a:pt x="720" y="19"/>
                  </a:lnTo>
                  <a:lnTo>
                    <a:pt x="705" y="24"/>
                  </a:lnTo>
                  <a:lnTo>
                    <a:pt x="691" y="31"/>
                  </a:lnTo>
                  <a:lnTo>
                    <a:pt x="680" y="38"/>
                  </a:lnTo>
                  <a:lnTo>
                    <a:pt x="666" y="45"/>
                  </a:lnTo>
                  <a:lnTo>
                    <a:pt x="653" y="53"/>
                  </a:lnTo>
                  <a:lnTo>
                    <a:pt x="643" y="63"/>
                  </a:lnTo>
                  <a:lnTo>
                    <a:pt x="630" y="73"/>
                  </a:lnTo>
                  <a:lnTo>
                    <a:pt x="620" y="82"/>
                  </a:lnTo>
                  <a:lnTo>
                    <a:pt x="609" y="94"/>
                  </a:lnTo>
                  <a:lnTo>
                    <a:pt x="601" y="104"/>
                  </a:lnTo>
                  <a:lnTo>
                    <a:pt x="591" y="117"/>
                  </a:lnTo>
                  <a:lnTo>
                    <a:pt x="582" y="129"/>
                  </a:lnTo>
                  <a:lnTo>
                    <a:pt x="574" y="142"/>
                  </a:lnTo>
                  <a:lnTo>
                    <a:pt x="567" y="155"/>
                  </a:lnTo>
                  <a:lnTo>
                    <a:pt x="561" y="170"/>
                  </a:lnTo>
                  <a:lnTo>
                    <a:pt x="554" y="184"/>
                  </a:lnTo>
                  <a:lnTo>
                    <a:pt x="548" y="198"/>
                  </a:lnTo>
                  <a:lnTo>
                    <a:pt x="542" y="214"/>
                  </a:lnTo>
                  <a:lnTo>
                    <a:pt x="538" y="230"/>
                  </a:lnTo>
                  <a:lnTo>
                    <a:pt x="535" y="247"/>
                  </a:lnTo>
                  <a:lnTo>
                    <a:pt x="532" y="263"/>
                  </a:lnTo>
                  <a:lnTo>
                    <a:pt x="529" y="280"/>
                  </a:lnTo>
                  <a:lnTo>
                    <a:pt x="528" y="298"/>
                  </a:lnTo>
                  <a:lnTo>
                    <a:pt x="527" y="316"/>
                  </a:lnTo>
                  <a:lnTo>
                    <a:pt x="525" y="333"/>
                  </a:lnTo>
                  <a:lnTo>
                    <a:pt x="527" y="350"/>
                  </a:lnTo>
                  <a:lnTo>
                    <a:pt x="528" y="368"/>
                  </a:lnTo>
                  <a:lnTo>
                    <a:pt x="529" y="383"/>
                  </a:lnTo>
                  <a:lnTo>
                    <a:pt x="531" y="401"/>
                  </a:lnTo>
                  <a:lnTo>
                    <a:pt x="534" y="416"/>
                  </a:lnTo>
                  <a:lnTo>
                    <a:pt x="537" y="433"/>
                  </a:lnTo>
                  <a:lnTo>
                    <a:pt x="541" y="447"/>
                  </a:lnTo>
                  <a:lnTo>
                    <a:pt x="546" y="463"/>
                  </a:lnTo>
                  <a:lnTo>
                    <a:pt x="552" y="477"/>
                  </a:lnTo>
                  <a:lnTo>
                    <a:pt x="559" y="491"/>
                  </a:lnTo>
                  <a:lnTo>
                    <a:pt x="564" y="504"/>
                  </a:lnTo>
                  <a:lnTo>
                    <a:pt x="571" y="518"/>
                  </a:lnTo>
                  <a:lnTo>
                    <a:pt x="579" y="530"/>
                  </a:lnTo>
                  <a:lnTo>
                    <a:pt x="587" y="542"/>
                  </a:lnTo>
                  <a:lnTo>
                    <a:pt x="597" y="554"/>
                  </a:lnTo>
                  <a:lnTo>
                    <a:pt x="605" y="565"/>
                  </a:lnTo>
                  <a:lnTo>
                    <a:pt x="615" y="576"/>
                  </a:lnTo>
                  <a:lnTo>
                    <a:pt x="625" y="586"/>
                  </a:lnTo>
                  <a:lnTo>
                    <a:pt x="637" y="594"/>
                  </a:lnTo>
                  <a:lnTo>
                    <a:pt x="647" y="603"/>
                  </a:lnTo>
                  <a:lnTo>
                    <a:pt x="659" y="612"/>
                  </a:lnTo>
                  <a:lnTo>
                    <a:pt x="672" y="619"/>
                  </a:lnTo>
                  <a:lnTo>
                    <a:pt x="684" y="627"/>
                  </a:lnTo>
                  <a:lnTo>
                    <a:pt x="696" y="632"/>
                  </a:lnTo>
                  <a:lnTo>
                    <a:pt x="711" y="637"/>
                  </a:lnTo>
                  <a:lnTo>
                    <a:pt x="725" y="644"/>
                  </a:lnTo>
                  <a:lnTo>
                    <a:pt x="739" y="648"/>
                  </a:lnTo>
                  <a:lnTo>
                    <a:pt x="755" y="651"/>
                  </a:lnTo>
                  <a:lnTo>
                    <a:pt x="769" y="654"/>
                  </a:lnTo>
                  <a:lnTo>
                    <a:pt x="786" y="656"/>
                  </a:lnTo>
                  <a:lnTo>
                    <a:pt x="801" y="657"/>
                  </a:lnTo>
                  <a:lnTo>
                    <a:pt x="818" y="657"/>
                  </a:lnTo>
                  <a:lnTo>
                    <a:pt x="819" y="657"/>
                  </a:lnTo>
                  <a:close/>
                  <a:moveTo>
                    <a:pt x="468" y="536"/>
                  </a:moveTo>
                  <a:lnTo>
                    <a:pt x="456" y="541"/>
                  </a:lnTo>
                  <a:lnTo>
                    <a:pt x="444" y="546"/>
                  </a:lnTo>
                  <a:lnTo>
                    <a:pt x="427" y="550"/>
                  </a:lnTo>
                  <a:lnTo>
                    <a:pt x="411" y="553"/>
                  </a:lnTo>
                  <a:lnTo>
                    <a:pt x="394" y="556"/>
                  </a:lnTo>
                  <a:lnTo>
                    <a:pt x="378" y="558"/>
                  </a:lnTo>
                  <a:lnTo>
                    <a:pt x="360" y="559"/>
                  </a:lnTo>
                  <a:lnTo>
                    <a:pt x="342" y="559"/>
                  </a:lnTo>
                  <a:lnTo>
                    <a:pt x="330" y="559"/>
                  </a:lnTo>
                  <a:lnTo>
                    <a:pt x="317" y="558"/>
                  </a:lnTo>
                  <a:lnTo>
                    <a:pt x="304" y="557"/>
                  </a:lnTo>
                  <a:lnTo>
                    <a:pt x="293" y="555"/>
                  </a:lnTo>
                  <a:lnTo>
                    <a:pt x="281" y="553"/>
                  </a:lnTo>
                  <a:lnTo>
                    <a:pt x="271" y="551"/>
                  </a:lnTo>
                  <a:lnTo>
                    <a:pt x="259" y="548"/>
                  </a:lnTo>
                  <a:lnTo>
                    <a:pt x="249" y="543"/>
                  </a:lnTo>
                  <a:lnTo>
                    <a:pt x="239" y="539"/>
                  </a:lnTo>
                  <a:lnTo>
                    <a:pt x="230" y="535"/>
                  </a:lnTo>
                  <a:lnTo>
                    <a:pt x="220" y="529"/>
                  </a:lnTo>
                  <a:lnTo>
                    <a:pt x="212" y="523"/>
                  </a:lnTo>
                  <a:lnTo>
                    <a:pt x="202" y="518"/>
                  </a:lnTo>
                  <a:lnTo>
                    <a:pt x="195" y="512"/>
                  </a:lnTo>
                  <a:lnTo>
                    <a:pt x="187" y="504"/>
                  </a:lnTo>
                  <a:lnTo>
                    <a:pt x="180" y="498"/>
                  </a:lnTo>
                  <a:lnTo>
                    <a:pt x="173" y="489"/>
                  </a:lnTo>
                  <a:lnTo>
                    <a:pt x="167" y="482"/>
                  </a:lnTo>
                  <a:lnTo>
                    <a:pt x="160" y="474"/>
                  </a:lnTo>
                  <a:lnTo>
                    <a:pt x="155" y="464"/>
                  </a:lnTo>
                  <a:lnTo>
                    <a:pt x="150" y="454"/>
                  </a:lnTo>
                  <a:lnTo>
                    <a:pt x="145" y="445"/>
                  </a:lnTo>
                  <a:lnTo>
                    <a:pt x="140" y="436"/>
                  </a:lnTo>
                  <a:lnTo>
                    <a:pt x="137" y="425"/>
                  </a:lnTo>
                  <a:lnTo>
                    <a:pt x="130" y="403"/>
                  </a:lnTo>
                  <a:lnTo>
                    <a:pt x="126" y="380"/>
                  </a:lnTo>
                  <a:lnTo>
                    <a:pt x="123" y="356"/>
                  </a:lnTo>
                  <a:lnTo>
                    <a:pt x="122" y="330"/>
                  </a:lnTo>
                  <a:lnTo>
                    <a:pt x="122" y="317"/>
                  </a:lnTo>
                  <a:lnTo>
                    <a:pt x="123" y="303"/>
                  </a:lnTo>
                  <a:lnTo>
                    <a:pt x="125" y="289"/>
                  </a:lnTo>
                  <a:lnTo>
                    <a:pt x="126" y="276"/>
                  </a:lnTo>
                  <a:lnTo>
                    <a:pt x="128" y="264"/>
                  </a:lnTo>
                  <a:lnTo>
                    <a:pt x="131" y="252"/>
                  </a:lnTo>
                  <a:lnTo>
                    <a:pt x="134" y="241"/>
                  </a:lnTo>
                  <a:lnTo>
                    <a:pt x="138" y="229"/>
                  </a:lnTo>
                  <a:lnTo>
                    <a:pt x="143" y="218"/>
                  </a:lnTo>
                  <a:lnTo>
                    <a:pt x="148" y="208"/>
                  </a:lnTo>
                  <a:lnTo>
                    <a:pt x="152" y="198"/>
                  </a:lnTo>
                  <a:lnTo>
                    <a:pt x="158" y="189"/>
                  </a:lnTo>
                  <a:lnTo>
                    <a:pt x="164" y="180"/>
                  </a:lnTo>
                  <a:lnTo>
                    <a:pt x="171" y="172"/>
                  </a:lnTo>
                  <a:lnTo>
                    <a:pt x="177" y="163"/>
                  </a:lnTo>
                  <a:lnTo>
                    <a:pt x="185" y="156"/>
                  </a:lnTo>
                  <a:lnTo>
                    <a:pt x="192" y="149"/>
                  </a:lnTo>
                  <a:lnTo>
                    <a:pt x="200" y="142"/>
                  </a:lnTo>
                  <a:lnTo>
                    <a:pt x="209" y="136"/>
                  </a:lnTo>
                  <a:lnTo>
                    <a:pt x="217" y="130"/>
                  </a:lnTo>
                  <a:lnTo>
                    <a:pt x="225" y="125"/>
                  </a:lnTo>
                  <a:lnTo>
                    <a:pt x="235" y="120"/>
                  </a:lnTo>
                  <a:lnTo>
                    <a:pt x="244" y="115"/>
                  </a:lnTo>
                  <a:lnTo>
                    <a:pt x="256" y="112"/>
                  </a:lnTo>
                  <a:lnTo>
                    <a:pt x="276" y="104"/>
                  </a:lnTo>
                  <a:lnTo>
                    <a:pt x="297" y="100"/>
                  </a:lnTo>
                  <a:lnTo>
                    <a:pt x="320" y="97"/>
                  </a:lnTo>
                  <a:lnTo>
                    <a:pt x="344" y="96"/>
                  </a:lnTo>
                  <a:lnTo>
                    <a:pt x="363" y="97"/>
                  </a:lnTo>
                  <a:lnTo>
                    <a:pt x="381" y="98"/>
                  </a:lnTo>
                  <a:lnTo>
                    <a:pt x="397" y="100"/>
                  </a:lnTo>
                  <a:lnTo>
                    <a:pt x="413" y="103"/>
                  </a:lnTo>
                  <a:lnTo>
                    <a:pt x="429" y="108"/>
                  </a:lnTo>
                  <a:lnTo>
                    <a:pt x="444" y="112"/>
                  </a:lnTo>
                  <a:lnTo>
                    <a:pt x="455" y="116"/>
                  </a:lnTo>
                  <a:lnTo>
                    <a:pt x="467" y="121"/>
                  </a:lnTo>
                  <a:lnTo>
                    <a:pt x="492" y="28"/>
                  </a:lnTo>
                  <a:lnTo>
                    <a:pt x="484" y="24"/>
                  </a:lnTo>
                  <a:lnTo>
                    <a:pt x="469" y="19"/>
                  </a:lnTo>
                  <a:lnTo>
                    <a:pt x="453" y="14"/>
                  </a:lnTo>
                  <a:lnTo>
                    <a:pt x="435" y="9"/>
                  </a:lnTo>
                  <a:lnTo>
                    <a:pt x="414" y="6"/>
                  </a:lnTo>
                  <a:lnTo>
                    <a:pt x="391" y="3"/>
                  </a:lnTo>
                  <a:lnTo>
                    <a:pt x="367" y="1"/>
                  </a:lnTo>
                  <a:lnTo>
                    <a:pt x="339" y="0"/>
                  </a:lnTo>
                  <a:lnTo>
                    <a:pt x="321" y="1"/>
                  </a:lnTo>
                  <a:lnTo>
                    <a:pt x="303" y="2"/>
                  </a:lnTo>
                  <a:lnTo>
                    <a:pt x="286" y="4"/>
                  </a:lnTo>
                  <a:lnTo>
                    <a:pt x="268" y="6"/>
                  </a:lnTo>
                  <a:lnTo>
                    <a:pt x="253" y="9"/>
                  </a:lnTo>
                  <a:lnTo>
                    <a:pt x="236" y="14"/>
                  </a:lnTo>
                  <a:lnTo>
                    <a:pt x="220" y="18"/>
                  </a:lnTo>
                  <a:lnTo>
                    <a:pt x="204" y="23"/>
                  </a:lnTo>
                  <a:lnTo>
                    <a:pt x="189" y="30"/>
                  </a:lnTo>
                  <a:lnTo>
                    <a:pt x="176" y="36"/>
                  </a:lnTo>
                  <a:lnTo>
                    <a:pt x="160" y="43"/>
                  </a:lnTo>
                  <a:lnTo>
                    <a:pt x="147" y="52"/>
                  </a:lnTo>
                  <a:lnTo>
                    <a:pt x="133" y="60"/>
                  </a:lnTo>
                  <a:lnTo>
                    <a:pt x="121" y="70"/>
                  </a:lnTo>
                  <a:lnTo>
                    <a:pt x="109" y="79"/>
                  </a:lnTo>
                  <a:lnTo>
                    <a:pt x="96" y="90"/>
                  </a:lnTo>
                  <a:lnTo>
                    <a:pt x="86" y="101"/>
                  </a:lnTo>
                  <a:lnTo>
                    <a:pt x="75" y="113"/>
                  </a:lnTo>
                  <a:lnTo>
                    <a:pt x="66" y="125"/>
                  </a:lnTo>
                  <a:lnTo>
                    <a:pt x="57" y="138"/>
                  </a:lnTo>
                  <a:lnTo>
                    <a:pt x="48" y="152"/>
                  </a:lnTo>
                  <a:lnTo>
                    <a:pt x="40" y="166"/>
                  </a:lnTo>
                  <a:lnTo>
                    <a:pt x="32" y="180"/>
                  </a:lnTo>
                  <a:lnTo>
                    <a:pt x="26" y="195"/>
                  </a:lnTo>
                  <a:lnTo>
                    <a:pt x="20" y="211"/>
                  </a:lnTo>
                  <a:lnTo>
                    <a:pt x="15" y="228"/>
                  </a:lnTo>
                  <a:lnTo>
                    <a:pt x="10" y="245"/>
                  </a:lnTo>
                  <a:lnTo>
                    <a:pt x="6" y="262"/>
                  </a:lnTo>
                  <a:lnTo>
                    <a:pt x="4" y="280"/>
                  </a:lnTo>
                  <a:lnTo>
                    <a:pt x="2" y="298"/>
                  </a:lnTo>
                  <a:lnTo>
                    <a:pt x="1" y="317"/>
                  </a:lnTo>
                  <a:lnTo>
                    <a:pt x="0" y="337"/>
                  </a:lnTo>
                  <a:lnTo>
                    <a:pt x="1" y="355"/>
                  </a:lnTo>
                  <a:lnTo>
                    <a:pt x="2" y="371"/>
                  </a:lnTo>
                  <a:lnTo>
                    <a:pt x="3" y="389"/>
                  </a:lnTo>
                  <a:lnTo>
                    <a:pt x="6" y="405"/>
                  </a:lnTo>
                  <a:lnTo>
                    <a:pt x="9" y="422"/>
                  </a:lnTo>
                  <a:lnTo>
                    <a:pt x="12" y="438"/>
                  </a:lnTo>
                  <a:lnTo>
                    <a:pt x="17" y="452"/>
                  </a:lnTo>
                  <a:lnTo>
                    <a:pt x="22" y="469"/>
                  </a:lnTo>
                  <a:lnTo>
                    <a:pt x="28" y="482"/>
                  </a:lnTo>
                  <a:lnTo>
                    <a:pt x="34" y="496"/>
                  </a:lnTo>
                  <a:lnTo>
                    <a:pt x="42" y="510"/>
                  </a:lnTo>
                  <a:lnTo>
                    <a:pt x="49" y="522"/>
                  </a:lnTo>
                  <a:lnTo>
                    <a:pt x="58" y="535"/>
                  </a:lnTo>
                  <a:lnTo>
                    <a:pt x="67" y="548"/>
                  </a:lnTo>
                  <a:lnTo>
                    <a:pt x="76" y="558"/>
                  </a:lnTo>
                  <a:lnTo>
                    <a:pt x="86" y="569"/>
                  </a:lnTo>
                  <a:lnTo>
                    <a:pt x="97" y="579"/>
                  </a:lnTo>
                  <a:lnTo>
                    <a:pt x="108" y="589"/>
                  </a:lnTo>
                  <a:lnTo>
                    <a:pt x="121" y="597"/>
                  </a:lnTo>
                  <a:lnTo>
                    <a:pt x="133" y="607"/>
                  </a:lnTo>
                  <a:lnTo>
                    <a:pt x="146" y="614"/>
                  </a:lnTo>
                  <a:lnTo>
                    <a:pt x="159" y="622"/>
                  </a:lnTo>
                  <a:lnTo>
                    <a:pt x="173" y="628"/>
                  </a:lnTo>
                  <a:lnTo>
                    <a:pt x="188" y="633"/>
                  </a:lnTo>
                  <a:lnTo>
                    <a:pt x="203" y="638"/>
                  </a:lnTo>
                  <a:lnTo>
                    <a:pt x="219" y="644"/>
                  </a:lnTo>
                  <a:lnTo>
                    <a:pt x="235" y="648"/>
                  </a:lnTo>
                  <a:lnTo>
                    <a:pt x="253" y="651"/>
                  </a:lnTo>
                  <a:lnTo>
                    <a:pt x="268" y="653"/>
                  </a:lnTo>
                  <a:lnTo>
                    <a:pt x="286" y="655"/>
                  </a:lnTo>
                  <a:lnTo>
                    <a:pt x="304" y="656"/>
                  </a:lnTo>
                  <a:lnTo>
                    <a:pt x="323" y="657"/>
                  </a:lnTo>
                  <a:lnTo>
                    <a:pt x="351" y="656"/>
                  </a:lnTo>
                  <a:lnTo>
                    <a:pt x="378" y="654"/>
                  </a:lnTo>
                  <a:lnTo>
                    <a:pt x="402" y="651"/>
                  </a:lnTo>
                  <a:lnTo>
                    <a:pt x="424" y="648"/>
                  </a:lnTo>
                  <a:lnTo>
                    <a:pt x="445" y="644"/>
                  </a:lnTo>
                  <a:lnTo>
                    <a:pt x="460" y="637"/>
                  </a:lnTo>
                  <a:lnTo>
                    <a:pt x="475" y="632"/>
                  </a:lnTo>
                  <a:lnTo>
                    <a:pt x="489" y="628"/>
                  </a:lnTo>
                  <a:lnTo>
                    <a:pt x="468" y="536"/>
                  </a:lnTo>
                  <a:close/>
                </a:path>
              </a:pathLst>
            </a:custGeom>
            <a:solidFill>
              <a:srgbClr val="4473B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422" dirty="0">
                <a:solidFill>
                  <a:srgbClr val="000000"/>
                </a:solidFill>
              </a:endParaRPr>
            </a:p>
          </p:txBody>
        </p:sp>
        <p:sp>
          <p:nvSpPr>
            <p:cNvPr id="8" name="Freeform 21"/>
            <p:cNvSpPr>
              <a:spLocks noEditPoints="1"/>
            </p:cNvSpPr>
            <p:nvPr userDrawn="1"/>
          </p:nvSpPr>
          <p:spPr bwMode="auto">
            <a:xfrm>
              <a:off x="228600" y="6326187"/>
              <a:ext cx="366713" cy="92075"/>
            </a:xfrm>
            <a:custGeom>
              <a:avLst/>
              <a:gdLst/>
              <a:ahLst/>
              <a:cxnLst>
                <a:cxn ang="0">
                  <a:pos x="610" y="185"/>
                </a:cxn>
                <a:cxn ang="0">
                  <a:pos x="610" y="0"/>
                </a:cxn>
                <a:cxn ang="0">
                  <a:pos x="534" y="0"/>
                </a:cxn>
                <a:cxn ang="0">
                  <a:pos x="457" y="0"/>
                </a:cxn>
                <a:cxn ang="0">
                  <a:pos x="382" y="0"/>
                </a:cxn>
                <a:cxn ang="0">
                  <a:pos x="305" y="0"/>
                </a:cxn>
                <a:cxn ang="0">
                  <a:pos x="229" y="0"/>
                </a:cxn>
                <a:cxn ang="0">
                  <a:pos x="153" y="0"/>
                </a:cxn>
                <a:cxn ang="0">
                  <a:pos x="77" y="0"/>
                </a:cxn>
                <a:cxn ang="0">
                  <a:pos x="0" y="0"/>
                </a:cxn>
                <a:cxn ang="0">
                  <a:pos x="0" y="185"/>
                </a:cxn>
                <a:cxn ang="0">
                  <a:pos x="179" y="185"/>
                </a:cxn>
                <a:cxn ang="0">
                  <a:pos x="179" y="641"/>
                </a:cxn>
                <a:cxn ang="0">
                  <a:pos x="431" y="641"/>
                </a:cxn>
                <a:cxn ang="0">
                  <a:pos x="431" y="185"/>
                </a:cxn>
                <a:cxn ang="0">
                  <a:pos x="610" y="185"/>
                </a:cxn>
                <a:cxn ang="0">
                  <a:pos x="925" y="258"/>
                </a:cxn>
                <a:cxn ang="0">
                  <a:pos x="796" y="641"/>
                </a:cxn>
                <a:cxn ang="0">
                  <a:pos x="550" y="641"/>
                </a:cxn>
                <a:cxn ang="0">
                  <a:pos x="791" y="0"/>
                </a:cxn>
                <a:cxn ang="0">
                  <a:pos x="825" y="0"/>
                </a:cxn>
                <a:cxn ang="0">
                  <a:pos x="858" y="0"/>
                </a:cxn>
                <a:cxn ang="0">
                  <a:pos x="892" y="0"/>
                </a:cxn>
                <a:cxn ang="0">
                  <a:pos x="925" y="0"/>
                </a:cxn>
                <a:cxn ang="0">
                  <a:pos x="958" y="0"/>
                </a:cxn>
                <a:cxn ang="0">
                  <a:pos x="991" y="0"/>
                </a:cxn>
                <a:cxn ang="0">
                  <a:pos x="1025" y="0"/>
                </a:cxn>
                <a:cxn ang="0">
                  <a:pos x="1059" y="0"/>
                </a:cxn>
                <a:cxn ang="0">
                  <a:pos x="1300" y="641"/>
                </a:cxn>
                <a:cxn ang="0">
                  <a:pos x="1053" y="641"/>
                </a:cxn>
                <a:cxn ang="0">
                  <a:pos x="925" y="258"/>
                </a:cxn>
                <a:cxn ang="0">
                  <a:pos x="1850" y="185"/>
                </a:cxn>
                <a:cxn ang="0">
                  <a:pos x="1850" y="0"/>
                </a:cxn>
                <a:cxn ang="0">
                  <a:pos x="1774" y="0"/>
                </a:cxn>
                <a:cxn ang="0">
                  <a:pos x="1697" y="0"/>
                </a:cxn>
                <a:cxn ang="0">
                  <a:pos x="1622" y="0"/>
                </a:cxn>
                <a:cxn ang="0">
                  <a:pos x="1545" y="0"/>
                </a:cxn>
                <a:cxn ang="0">
                  <a:pos x="1469" y="0"/>
                </a:cxn>
                <a:cxn ang="0">
                  <a:pos x="1393" y="0"/>
                </a:cxn>
                <a:cxn ang="0">
                  <a:pos x="1317" y="0"/>
                </a:cxn>
                <a:cxn ang="0">
                  <a:pos x="1240" y="0"/>
                </a:cxn>
                <a:cxn ang="0">
                  <a:pos x="1240" y="185"/>
                </a:cxn>
                <a:cxn ang="0">
                  <a:pos x="1418" y="185"/>
                </a:cxn>
                <a:cxn ang="0">
                  <a:pos x="1418" y="641"/>
                </a:cxn>
                <a:cxn ang="0">
                  <a:pos x="1671" y="641"/>
                </a:cxn>
                <a:cxn ang="0">
                  <a:pos x="1671" y="185"/>
                </a:cxn>
                <a:cxn ang="0">
                  <a:pos x="1850" y="185"/>
                </a:cxn>
                <a:cxn ang="0">
                  <a:pos x="2165" y="258"/>
                </a:cxn>
                <a:cxn ang="0">
                  <a:pos x="2035" y="641"/>
                </a:cxn>
                <a:cxn ang="0">
                  <a:pos x="1789" y="641"/>
                </a:cxn>
                <a:cxn ang="0">
                  <a:pos x="2030" y="0"/>
                </a:cxn>
                <a:cxn ang="0">
                  <a:pos x="2064" y="0"/>
                </a:cxn>
                <a:cxn ang="0">
                  <a:pos x="2097" y="0"/>
                </a:cxn>
                <a:cxn ang="0">
                  <a:pos x="2132" y="0"/>
                </a:cxn>
                <a:cxn ang="0">
                  <a:pos x="2165" y="0"/>
                </a:cxn>
                <a:cxn ang="0">
                  <a:pos x="2198" y="0"/>
                </a:cxn>
                <a:cxn ang="0">
                  <a:pos x="2231" y="0"/>
                </a:cxn>
                <a:cxn ang="0">
                  <a:pos x="2264" y="0"/>
                </a:cxn>
                <a:cxn ang="0">
                  <a:pos x="2298" y="0"/>
                </a:cxn>
                <a:cxn ang="0">
                  <a:pos x="2540" y="641"/>
                </a:cxn>
                <a:cxn ang="0">
                  <a:pos x="2292" y="641"/>
                </a:cxn>
                <a:cxn ang="0">
                  <a:pos x="2165" y="258"/>
                </a:cxn>
              </a:cxnLst>
              <a:rect l="0" t="0" r="r" b="b"/>
              <a:pathLst>
                <a:path w="2540" h="641">
                  <a:moveTo>
                    <a:pt x="610" y="185"/>
                  </a:moveTo>
                  <a:lnTo>
                    <a:pt x="610" y="0"/>
                  </a:lnTo>
                  <a:lnTo>
                    <a:pt x="534" y="0"/>
                  </a:lnTo>
                  <a:lnTo>
                    <a:pt x="457" y="0"/>
                  </a:lnTo>
                  <a:lnTo>
                    <a:pt x="382" y="0"/>
                  </a:lnTo>
                  <a:lnTo>
                    <a:pt x="305" y="0"/>
                  </a:lnTo>
                  <a:lnTo>
                    <a:pt x="229" y="0"/>
                  </a:lnTo>
                  <a:lnTo>
                    <a:pt x="153" y="0"/>
                  </a:lnTo>
                  <a:lnTo>
                    <a:pt x="77" y="0"/>
                  </a:lnTo>
                  <a:lnTo>
                    <a:pt x="0" y="0"/>
                  </a:lnTo>
                  <a:lnTo>
                    <a:pt x="0" y="185"/>
                  </a:lnTo>
                  <a:lnTo>
                    <a:pt x="179" y="185"/>
                  </a:lnTo>
                  <a:lnTo>
                    <a:pt x="179" y="641"/>
                  </a:lnTo>
                  <a:lnTo>
                    <a:pt x="431" y="641"/>
                  </a:lnTo>
                  <a:lnTo>
                    <a:pt x="431" y="185"/>
                  </a:lnTo>
                  <a:lnTo>
                    <a:pt x="610" y="185"/>
                  </a:lnTo>
                  <a:close/>
                  <a:moveTo>
                    <a:pt x="925" y="258"/>
                  </a:moveTo>
                  <a:lnTo>
                    <a:pt x="796" y="641"/>
                  </a:lnTo>
                  <a:lnTo>
                    <a:pt x="550" y="641"/>
                  </a:lnTo>
                  <a:lnTo>
                    <a:pt x="791" y="0"/>
                  </a:lnTo>
                  <a:lnTo>
                    <a:pt x="825" y="0"/>
                  </a:lnTo>
                  <a:lnTo>
                    <a:pt x="858" y="0"/>
                  </a:lnTo>
                  <a:lnTo>
                    <a:pt x="892" y="0"/>
                  </a:lnTo>
                  <a:lnTo>
                    <a:pt x="925" y="0"/>
                  </a:lnTo>
                  <a:lnTo>
                    <a:pt x="958" y="0"/>
                  </a:lnTo>
                  <a:lnTo>
                    <a:pt x="991" y="0"/>
                  </a:lnTo>
                  <a:lnTo>
                    <a:pt x="1025" y="0"/>
                  </a:lnTo>
                  <a:lnTo>
                    <a:pt x="1059" y="0"/>
                  </a:lnTo>
                  <a:lnTo>
                    <a:pt x="1300" y="641"/>
                  </a:lnTo>
                  <a:lnTo>
                    <a:pt x="1053" y="641"/>
                  </a:lnTo>
                  <a:lnTo>
                    <a:pt x="925" y="258"/>
                  </a:lnTo>
                  <a:close/>
                  <a:moveTo>
                    <a:pt x="1850" y="185"/>
                  </a:moveTo>
                  <a:lnTo>
                    <a:pt x="1850" y="0"/>
                  </a:lnTo>
                  <a:lnTo>
                    <a:pt x="1774" y="0"/>
                  </a:lnTo>
                  <a:lnTo>
                    <a:pt x="1697" y="0"/>
                  </a:lnTo>
                  <a:lnTo>
                    <a:pt x="1622" y="0"/>
                  </a:lnTo>
                  <a:lnTo>
                    <a:pt x="1545" y="0"/>
                  </a:lnTo>
                  <a:lnTo>
                    <a:pt x="1469" y="0"/>
                  </a:lnTo>
                  <a:lnTo>
                    <a:pt x="1393" y="0"/>
                  </a:lnTo>
                  <a:lnTo>
                    <a:pt x="1317" y="0"/>
                  </a:lnTo>
                  <a:lnTo>
                    <a:pt x="1240" y="0"/>
                  </a:lnTo>
                  <a:lnTo>
                    <a:pt x="1240" y="185"/>
                  </a:lnTo>
                  <a:lnTo>
                    <a:pt x="1418" y="185"/>
                  </a:lnTo>
                  <a:lnTo>
                    <a:pt x="1418" y="641"/>
                  </a:lnTo>
                  <a:lnTo>
                    <a:pt x="1671" y="641"/>
                  </a:lnTo>
                  <a:lnTo>
                    <a:pt x="1671" y="185"/>
                  </a:lnTo>
                  <a:lnTo>
                    <a:pt x="1850" y="185"/>
                  </a:lnTo>
                  <a:close/>
                  <a:moveTo>
                    <a:pt x="2165" y="258"/>
                  </a:moveTo>
                  <a:lnTo>
                    <a:pt x="2035" y="641"/>
                  </a:lnTo>
                  <a:lnTo>
                    <a:pt x="1789" y="641"/>
                  </a:lnTo>
                  <a:lnTo>
                    <a:pt x="2030" y="0"/>
                  </a:lnTo>
                  <a:lnTo>
                    <a:pt x="2064" y="0"/>
                  </a:lnTo>
                  <a:lnTo>
                    <a:pt x="2097" y="0"/>
                  </a:lnTo>
                  <a:lnTo>
                    <a:pt x="2132" y="0"/>
                  </a:lnTo>
                  <a:lnTo>
                    <a:pt x="2165" y="0"/>
                  </a:lnTo>
                  <a:lnTo>
                    <a:pt x="2198" y="0"/>
                  </a:lnTo>
                  <a:lnTo>
                    <a:pt x="2231" y="0"/>
                  </a:lnTo>
                  <a:lnTo>
                    <a:pt x="2264" y="0"/>
                  </a:lnTo>
                  <a:lnTo>
                    <a:pt x="2298" y="0"/>
                  </a:lnTo>
                  <a:lnTo>
                    <a:pt x="2540" y="641"/>
                  </a:lnTo>
                  <a:lnTo>
                    <a:pt x="2292" y="641"/>
                  </a:lnTo>
                  <a:lnTo>
                    <a:pt x="2165" y="258"/>
                  </a:lnTo>
                  <a:close/>
                </a:path>
              </a:pathLst>
            </a:custGeom>
            <a:solidFill>
              <a:srgbClr val="4473B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422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082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778" b="1" kern="1200" baseline="0">
          <a:solidFill>
            <a:schemeClr val="bg1"/>
          </a:solidFill>
          <a:latin typeface="+mj-lt"/>
          <a:ea typeface="Calibri" pitchFamily="34" charset="0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89">
          <a:solidFill>
            <a:schemeClr val="bg1"/>
          </a:solidFill>
          <a:latin typeface="Calibri" pitchFamily="34" charset="0"/>
          <a:ea typeface="Calibri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89">
          <a:solidFill>
            <a:schemeClr val="bg1"/>
          </a:solidFill>
          <a:latin typeface="Calibri" pitchFamily="34" charset="0"/>
          <a:ea typeface="Calibri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89">
          <a:solidFill>
            <a:schemeClr val="bg1"/>
          </a:solidFill>
          <a:latin typeface="Calibri" pitchFamily="34" charset="0"/>
          <a:ea typeface="Calibri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89">
          <a:solidFill>
            <a:schemeClr val="bg1"/>
          </a:solidFill>
          <a:latin typeface="Calibri" pitchFamily="34" charset="0"/>
          <a:ea typeface="Calibri" pitchFamily="34" charset="0"/>
          <a:cs typeface="Calibri" pitchFamily="34" charset="0"/>
        </a:defRPr>
      </a:lvl5pPr>
      <a:lvl6pPr marL="406405" algn="l" rtl="0" eaLnBrk="1" fontAlgn="base" hangingPunct="1">
        <a:spcBef>
          <a:spcPct val="0"/>
        </a:spcBef>
        <a:spcAft>
          <a:spcPct val="0"/>
        </a:spcAft>
        <a:defRPr sz="2489">
          <a:solidFill>
            <a:schemeClr val="bg1"/>
          </a:solidFill>
          <a:latin typeface="Calibri" pitchFamily="34" charset="0"/>
          <a:cs typeface="Calibri" pitchFamily="34" charset="0"/>
        </a:defRPr>
      </a:lvl6pPr>
      <a:lvl7pPr marL="812810" algn="l" rtl="0" eaLnBrk="1" fontAlgn="base" hangingPunct="1">
        <a:spcBef>
          <a:spcPct val="0"/>
        </a:spcBef>
        <a:spcAft>
          <a:spcPct val="0"/>
        </a:spcAft>
        <a:defRPr sz="2489">
          <a:solidFill>
            <a:schemeClr val="bg1"/>
          </a:solidFill>
          <a:latin typeface="Calibri" pitchFamily="34" charset="0"/>
          <a:cs typeface="Calibri" pitchFamily="34" charset="0"/>
        </a:defRPr>
      </a:lvl7pPr>
      <a:lvl8pPr marL="1219215" algn="l" rtl="0" eaLnBrk="1" fontAlgn="base" hangingPunct="1">
        <a:spcBef>
          <a:spcPct val="0"/>
        </a:spcBef>
        <a:spcAft>
          <a:spcPct val="0"/>
        </a:spcAft>
        <a:defRPr sz="2489">
          <a:solidFill>
            <a:schemeClr val="bg1"/>
          </a:solidFill>
          <a:latin typeface="Calibri" pitchFamily="34" charset="0"/>
          <a:cs typeface="Calibri" pitchFamily="34" charset="0"/>
        </a:defRPr>
      </a:lvl8pPr>
      <a:lvl9pPr marL="1625620" algn="l" rtl="0" eaLnBrk="1" fontAlgn="base" hangingPunct="1">
        <a:spcBef>
          <a:spcPct val="0"/>
        </a:spcBef>
        <a:spcAft>
          <a:spcPct val="0"/>
        </a:spcAft>
        <a:defRPr sz="2489">
          <a:solidFill>
            <a:schemeClr val="bg1"/>
          </a:solidFill>
          <a:latin typeface="Calibri" pitchFamily="34" charset="0"/>
          <a:cs typeface="Calibri" pitchFamily="34" charset="0"/>
        </a:defRPr>
      </a:lvl9pPr>
    </p:titleStyle>
    <p:bodyStyle>
      <a:lvl1pPr marL="304804" indent="-304804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90000"/>
        <a:buFont typeface="Arial"/>
        <a:buNone/>
        <a:defRPr sz="2311" b="1" i="0" kern="1200">
          <a:solidFill>
            <a:srgbClr val="3C3C3B"/>
          </a:solidFill>
          <a:latin typeface="Myriad Pro"/>
          <a:ea typeface="Calibri" pitchFamily="34" charset="0"/>
          <a:cs typeface="Myriad Pro"/>
        </a:defRPr>
      </a:lvl1pPr>
      <a:lvl2pPr marL="660408" indent="-254003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60000"/>
            <a:lumOff val="40000"/>
          </a:schemeClr>
        </a:buClr>
        <a:buSzPct val="90000"/>
        <a:buFont typeface="Arial"/>
        <a:buChar char="•"/>
        <a:defRPr sz="1778" kern="1200">
          <a:solidFill>
            <a:srgbClr val="3C3C3B"/>
          </a:solidFill>
          <a:latin typeface="Myriad Pro"/>
          <a:ea typeface="Calibri" pitchFamily="34" charset="0"/>
          <a:cs typeface="Myriad Pro"/>
        </a:defRPr>
      </a:lvl2pPr>
      <a:lvl3pPr marL="1016013" indent="-203203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60000"/>
            <a:lumOff val="40000"/>
          </a:schemeClr>
        </a:buClr>
        <a:buSzPct val="90000"/>
        <a:buFont typeface="Arial"/>
        <a:buChar char="•"/>
        <a:defRPr sz="1600" kern="1200">
          <a:solidFill>
            <a:srgbClr val="3C3C3B"/>
          </a:solidFill>
          <a:latin typeface="Myriad Pro"/>
          <a:ea typeface="Calibri" pitchFamily="34" charset="0"/>
          <a:cs typeface="Myriad Pro"/>
        </a:defRPr>
      </a:lvl3pPr>
      <a:lvl4pPr marL="1422418" indent="-203203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60000"/>
            <a:lumOff val="40000"/>
          </a:schemeClr>
        </a:buClr>
        <a:buSzPct val="90000"/>
        <a:buFont typeface="Arial"/>
        <a:buChar char="•"/>
        <a:defRPr sz="1600" kern="1200">
          <a:solidFill>
            <a:srgbClr val="3C3C3B"/>
          </a:solidFill>
          <a:latin typeface="Myriad Pro"/>
          <a:ea typeface="Calibri" pitchFamily="34" charset="0"/>
          <a:cs typeface="Myriad Pro"/>
        </a:defRPr>
      </a:lvl4pPr>
      <a:lvl5pPr marL="1828823" indent="-203203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60000"/>
            <a:lumOff val="40000"/>
          </a:schemeClr>
        </a:buClr>
        <a:buSzPct val="90000"/>
        <a:buFont typeface="Arial"/>
        <a:buChar char="•"/>
        <a:defRPr sz="1600" kern="1200" baseline="0">
          <a:solidFill>
            <a:srgbClr val="3C3C3B"/>
          </a:solidFill>
          <a:latin typeface="Myriad Pro"/>
          <a:ea typeface="Calibri" pitchFamily="34" charset="0"/>
          <a:cs typeface="Myriad Pro"/>
        </a:defRPr>
      </a:lvl5pPr>
      <a:lvl6pPr marL="2235228" indent="-203203" algn="l" defTabSz="812810" rtl="0" eaLnBrk="1" latinLnBrk="0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6pPr>
      <a:lvl7pPr marL="2641633" indent="-203203" algn="l" defTabSz="812810" rtl="0" eaLnBrk="1" latinLnBrk="0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7pPr>
      <a:lvl8pPr marL="3048038" indent="-203203" algn="l" defTabSz="812810" rtl="0" eaLnBrk="1" latinLnBrk="0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8pPr>
      <a:lvl9pPr marL="3454443" indent="-203203" algn="l" defTabSz="812810" rtl="0" eaLnBrk="1" latinLnBrk="0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281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1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562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202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843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4836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1241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jpeg"/><Relationship Id="rId7" Type="http://schemas.openxmlformats.org/officeDocument/2006/relationships/image" Target="../media/image17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subTitle" idx="1"/>
          </p:nvPr>
        </p:nvSpPr>
        <p:spPr>
          <a:xfrm>
            <a:off x="2880530" y="1453662"/>
            <a:ext cx="8992156" cy="2088226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alibri" pitchFamily="34" charset="0"/>
              </a:rPr>
              <a:t>   TCS Store Command Centre</a:t>
            </a:r>
          </a:p>
          <a:p>
            <a:r>
              <a:rPr lang="en-US" altLang="en-US" sz="2400" dirty="0">
                <a:latin typeface="Myriad Pro" charset="0"/>
                <a:cs typeface="Myriad Pro" charset="0"/>
              </a:rPr>
              <a:t>Empowering stores with </a:t>
            </a:r>
            <a:r>
              <a:rPr lang="en-US" altLang="en-US" sz="2400" dirty="0" smtClean="0">
                <a:latin typeface="Myriad Pro" charset="0"/>
                <a:cs typeface="Myriad Pro" charset="0"/>
              </a:rPr>
              <a:t>TCS Internet </a:t>
            </a:r>
            <a:r>
              <a:rPr lang="en-US" altLang="en-US" sz="2400" dirty="0">
                <a:latin typeface="Myriad Pro" charset="0"/>
                <a:cs typeface="Myriad Pro" charset="0"/>
              </a:rPr>
              <a:t>of </a:t>
            </a:r>
            <a:r>
              <a:rPr lang="en-US" altLang="en-US" sz="2400" dirty="0" smtClean="0">
                <a:latin typeface="Myriad Pro" charset="0"/>
                <a:cs typeface="Myriad Pro" charset="0"/>
              </a:rPr>
              <a:t>Things platform - TCUP</a:t>
            </a:r>
            <a:endParaRPr lang="en-GB" altLang="en-US" sz="2400" dirty="0">
              <a:latin typeface="Myriad Pro" charset="0"/>
              <a:cs typeface="Myriad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20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530" dirty="0" err="1" smtClean="0">
                <a:solidFill>
                  <a:srgbClr val="005A9B">
                    <a:lumMod val="75000"/>
                  </a:srgbClr>
                </a:solidFill>
              </a:rPr>
              <a:t>IoT</a:t>
            </a:r>
            <a:r>
              <a:rPr lang="en-IN" sz="2530" dirty="0" smtClean="0">
                <a:solidFill>
                  <a:srgbClr val="005A9B">
                    <a:lumMod val="75000"/>
                  </a:srgbClr>
                </a:solidFill>
              </a:rPr>
              <a:t> Realization - Challenges </a:t>
            </a:r>
            <a:r>
              <a:rPr lang="en-IN" sz="2530" dirty="0">
                <a:solidFill>
                  <a:srgbClr val="005A9B">
                    <a:lumMod val="75000"/>
                  </a:srgbClr>
                </a:solidFill>
              </a:rPr>
              <a:t>addressed by TCUP</a:t>
            </a:r>
            <a:endParaRPr lang="en-IN" sz="253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47074" y="858355"/>
            <a:ext cx="8511639" cy="48198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778" b="1" kern="1200" baseline="0">
                <a:solidFill>
                  <a:schemeClr val="bg1"/>
                </a:solidFill>
                <a:latin typeface="+mj-lt"/>
                <a:ea typeface="Calibri" pitchFamily="34" charset="0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5pPr>
            <a:lvl6pPr marL="406405"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6pPr>
            <a:lvl7pPr marL="812810"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7pPr>
            <a:lvl8pPr marL="1219215"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8pPr>
            <a:lvl9pPr marL="1625620"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r>
              <a:rPr lang="en-US" smtClean="0"/>
              <a:t>IoT Realizations : Challenges addressed by TCUP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8" y="1231170"/>
            <a:ext cx="11690933" cy="509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0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530" dirty="0" smtClean="0">
                <a:solidFill>
                  <a:srgbClr val="005A9B">
                    <a:lumMod val="75000"/>
                  </a:srgbClr>
                </a:solidFill>
              </a:rPr>
              <a:t>Scalability with TCUP</a:t>
            </a:r>
            <a:endParaRPr lang="en-IN" sz="253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47074" y="858355"/>
            <a:ext cx="8511639" cy="48198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778" b="1" kern="1200" baseline="0">
                <a:solidFill>
                  <a:schemeClr val="bg1"/>
                </a:solidFill>
                <a:latin typeface="+mj-lt"/>
                <a:ea typeface="Calibri" pitchFamily="34" charset="0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5pPr>
            <a:lvl6pPr marL="406405"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6pPr>
            <a:lvl7pPr marL="812810"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7pPr>
            <a:lvl8pPr marL="1219215"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8pPr>
            <a:lvl9pPr marL="1625620"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r>
              <a:rPr lang="en-US" smtClean="0"/>
              <a:t>IoT Realizations : Challenges addressed by TCUP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49" y="858355"/>
            <a:ext cx="11842229" cy="55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5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530" dirty="0">
                <a:solidFill>
                  <a:srgbClr val="005A9B">
                    <a:lumMod val="75000"/>
                  </a:srgbClr>
                </a:solidFill>
              </a:rPr>
              <a:t>Diversity/Extensibility Support</a:t>
            </a:r>
            <a:endParaRPr lang="en-IN" sz="253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47074" y="858355"/>
            <a:ext cx="8511639" cy="48198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778" b="1" kern="1200" baseline="0">
                <a:solidFill>
                  <a:schemeClr val="bg1"/>
                </a:solidFill>
                <a:latin typeface="+mj-lt"/>
                <a:ea typeface="Calibri" pitchFamily="34" charset="0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5pPr>
            <a:lvl6pPr marL="406405"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6pPr>
            <a:lvl7pPr marL="812810"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7pPr>
            <a:lvl8pPr marL="1219215"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8pPr>
            <a:lvl9pPr marL="1625620"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r>
              <a:rPr lang="en-US" smtClean="0"/>
              <a:t>IoT Realizations : Challenges addressed by TCUP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6" y="771271"/>
            <a:ext cx="11864862" cy="5904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9594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530" dirty="0" smtClean="0">
                <a:solidFill>
                  <a:srgbClr val="005A9B">
                    <a:lumMod val="75000"/>
                  </a:srgbClr>
                </a:solidFill>
              </a:rPr>
              <a:t>Security in TCUP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" y="1113539"/>
            <a:ext cx="12050775" cy="550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7658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val 1"/>
          <p:cNvSpPr>
            <a:spLocks noChangeArrowheads="1"/>
          </p:cNvSpPr>
          <p:nvPr/>
        </p:nvSpPr>
        <p:spPr bwMode="auto">
          <a:xfrm>
            <a:off x="1535311" y="4265126"/>
            <a:ext cx="2888436" cy="2052311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1795">
              <a:latin typeface="Calibri" panose="020F0502020204030204" pitchFamily="34" charset="0"/>
            </a:endParaRPr>
          </a:p>
        </p:txBody>
      </p:sp>
      <p:sp>
        <p:nvSpPr>
          <p:cNvPr id="17411" name="Oval 2"/>
          <p:cNvSpPr>
            <a:spLocks noChangeArrowheads="1"/>
          </p:cNvSpPr>
          <p:nvPr/>
        </p:nvSpPr>
        <p:spPr bwMode="auto">
          <a:xfrm>
            <a:off x="1687333" y="1300679"/>
            <a:ext cx="2128323" cy="1444219"/>
          </a:xfrm>
          <a:prstGeom prst="ellipse">
            <a:avLst/>
          </a:prstGeom>
          <a:solidFill>
            <a:srgbClr val="6DCFF6"/>
          </a:solidFill>
          <a:ln>
            <a:noFill/>
          </a:ln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1795">
              <a:latin typeface="Calibri" panose="020F0502020204030204" pitchFamily="34" charset="0"/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title"/>
          </p:nvPr>
        </p:nvSpPr>
        <p:spPr>
          <a:xfrm>
            <a:off x="965200" y="257445"/>
            <a:ext cx="10464800" cy="762000"/>
          </a:xfrm>
        </p:spPr>
        <p:txBody>
          <a:bodyPr/>
          <a:lstStyle/>
          <a:p>
            <a:r>
              <a:rPr lang="en-US" altLang="en-US" sz="2528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TCUP Case Study - Smart Campus Solution </a:t>
            </a:r>
          </a:p>
        </p:txBody>
      </p:sp>
      <p:grpSp>
        <p:nvGrpSpPr>
          <p:cNvPr id="17413" name="Group 4"/>
          <p:cNvGrpSpPr>
            <a:grpSpLocks/>
          </p:cNvGrpSpPr>
          <p:nvPr/>
        </p:nvGrpSpPr>
        <p:grpSpPr bwMode="auto">
          <a:xfrm>
            <a:off x="5867967" y="2136807"/>
            <a:ext cx="1670671" cy="2050727"/>
            <a:chOff x="2736" y="1344"/>
            <a:chExt cx="1055" cy="1295"/>
          </a:xfrm>
        </p:grpSpPr>
        <p:grpSp>
          <p:nvGrpSpPr>
            <p:cNvPr id="17449" name="Group 5"/>
            <p:cNvGrpSpPr>
              <a:grpSpLocks/>
            </p:cNvGrpSpPr>
            <p:nvPr/>
          </p:nvGrpSpPr>
          <p:grpSpPr bwMode="auto">
            <a:xfrm>
              <a:off x="2736" y="1344"/>
              <a:ext cx="1055" cy="1295"/>
              <a:chOff x="2736" y="1344"/>
              <a:chExt cx="1055" cy="1295"/>
            </a:xfrm>
          </p:grpSpPr>
          <p:sp>
            <p:nvSpPr>
              <p:cNvPr id="17457" name="Rectangle 6"/>
              <p:cNvSpPr>
                <a:spLocks noChangeArrowheads="1"/>
              </p:cNvSpPr>
              <p:nvPr/>
            </p:nvSpPr>
            <p:spPr bwMode="auto">
              <a:xfrm>
                <a:off x="2736" y="1344"/>
                <a:ext cx="1055" cy="431"/>
              </a:xfrm>
              <a:prstGeom prst="rect">
                <a:avLst/>
              </a:prstGeom>
              <a:solidFill>
                <a:srgbClr val="6DCF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36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 sz="1795">
                  <a:latin typeface="Calibri" panose="020F0502020204030204" pitchFamily="34" charset="0"/>
                </a:endParaRPr>
              </a:p>
            </p:txBody>
          </p:sp>
          <p:sp>
            <p:nvSpPr>
              <p:cNvPr id="17458" name="Rectangle 7"/>
              <p:cNvSpPr>
                <a:spLocks noChangeArrowheads="1"/>
              </p:cNvSpPr>
              <p:nvPr/>
            </p:nvSpPr>
            <p:spPr bwMode="auto">
              <a:xfrm>
                <a:off x="2736" y="1785"/>
                <a:ext cx="853" cy="431"/>
              </a:xfrm>
              <a:prstGeom prst="rect">
                <a:avLst/>
              </a:prstGeom>
              <a:solidFill>
                <a:srgbClr val="F5F0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36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 sz="1795">
                  <a:latin typeface="Calibri" panose="020F0502020204030204" pitchFamily="34" charset="0"/>
                </a:endParaRPr>
              </a:p>
            </p:txBody>
          </p:sp>
          <p:sp>
            <p:nvSpPr>
              <p:cNvPr id="17459" name="Rectangle 8"/>
              <p:cNvSpPr>
                <a:spLocks noChangeArrowheads="1"/>
              </p:cNvSpPr>
              <p:nvPr/>
            </p:nvSpPr>
            <p:spPr bwMode="auto">
              <a:xfrm>
                <a:off x="2736" y="2208"/>
                <a:ext cx="853" cy="431"/>
              </a:xfrm>
              <a:prstGeom prst="rect">
                <a:avLst/>
              </a:prstGeom>
              <a:solidFill>
                <a:srgbClr val="E6C8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36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 sz="1795">
                  <a:latin typeface="Calibri" panose="020F0502020204030204" pitchFamily="34" charset="0"/>
                </a:endParaRPr>
              </a:p>
            </p:txBody>
          </p:sp>
          <p:sp>
            <p:nvSpPr>
              <p:cNvPr id="17460" name="Rectangle 9"/>
              <p:cNvSpPr>
                <a:spLocks noChangeArrowheads="1"/>
              </p:cNvSpPr>
              <p:nvPr/>
            </p:nvSpPr>
            <p:spPr bwMode="auto">
              <a:xfrm>
                <a:off x="3590" y="1776"/>
                <a:ext cx="201" cy="863"/>
              </a:xfrm>
              <a:prstGeom prst="rect">
                <a:avLst/>
              </a:prstGeom>
              <a:solidFill>
                <a:srgbClr val="E6C8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36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 sz="1795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7450" name="Rectangle 10"/>
            <p:cNvSpPr>
              <a:spLocks noChangeArrowheads="1"/>
            </p:cNvSpPr>
            <p:nvPr/>
          </p:nvSpPr>
          <p:spPr bwMode="auto">
            <a:xfrm>
              <a:off x="2736" y="1344"/>
              <a:ext cx="1055" cy="1295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1795">
                <a:latin typeface="Calibri" panose="020F0502020204030204" pitchFamily="34" charset="0"/>
              </a:endParaRPr>
            </a:p>
          </p:txBody>
        </p:sp>
        <p:sp>
          <p:nvSpPr>
            <p:cNvPr id="17451" name="Rectangle 11"/>
            <p:cNvSpPr>
              <a:spLocks noChangeArrowheads="1"/>
            </p:cNvSpPr>
            <p:nvPr/>
          </p:nvSpPr>
          <p:spPr bwMode="auto">
            <a:xfrm>
              <a:off x="2736" y="1776"/>
              <a:ext cx="853" cy="431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1795">
                <a:latin typeface="Calibri" panose="020F0502020204030204" pitchFamily="34" charset="0"/>
              </a:endParaRPr>
            </a:p>
          </p:txBody>
        </p:sp>
        <p:sp>
          <p:nvSpPr>
            <p:cNvPr id="17452" name="Line 12"/>
            <p:cNvSpPr>
              <a:spLocks noChangeShapeType="1"/>
            </p:cNvSpPr>
            <p:nvPr/>
          </p:nvSpPr>
          <p:spPr bwMode="auto">
            <a:xfrm>
              <a:off x="3590" y="1776"/>
              <a:ext cx="201" cy="0"/>
            </a:xfrm>
            <a:prstGeom prst="line">
              <a:avLst/>
            </a:prstGeom>
            <a:noFill/>
            <a:ln w="9360">
              <a:solidFill>
                <a:srgbClr val="0060B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795">
                <a:latin typeface="Calibri" panose="020F0502020204030204" pitchFamily="34" charset="0"/>
              </a:endParaRPr>
            </a:p>
          </p:txBody>
        </p:sp>
        <p:sp>
          <p:nvSpPr>
            <p:cNvPr id="17453" name="Rectangle 13"/>
            <p:cNvSpPr>
              <a:spLocks noChangeArrowheads="1"/>
            </p:cNvSpPr>
            <p:nvPr/>
          </p:nvSpPr>
          <p:spPr bwMode="auto">
            <a:xfrm>
              <a:off x="2784" y="1488"/>
              <a:ext cx="89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9777" tIns="44889" rIns="89777" bIns="44889">
              <a:spAutoFit/>
            </a:bodyPr>
            <a:lstStyle>
              <a:lvl1pPr>
                <a:lnSpc>
                  <a:spcPct val="112000"/>
                </a:lnSpc>
                <a:spcAft>
                  <a:spcPts val="142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•"/>
                <a:tabLst>
                  <a:tab pos="723900" algn="l"/>
                </a:tabLst>
                <a:defRPr sz="22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1pPr>
              <a:lvl2pPr>
                <a:lnSpc>
                  <a:spcPct val="112000"/>
                </a:lnSpc>
                <a:spcAft>
                  <a:spcPts val="113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–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2pPr>
              <a:lvl3pPr>
                <a:lnSpc>
                  <a:spcPct val="112000"/>
                </a:lnSpc>
                <a:spcAft>
                  <a:spcPts val="85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•"/>
                <a:tabLst>
                  <a:tab pos="7239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3pPr>
              <a:lvl4pPr>
                <a:lnSpc>
                  <a:spcPct val="112000"/>
                </a:lnSpc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–"/>
                <a:tabLst>
                  <a:tab pos="7239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4pPr>
              <a:lvl5pPr>
                <a:lnSpc>
                  <a:spcPct val="112000"/>
                </a:lnSpc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»"/>
                <a:tabLst>
                  <a:tab pos="7239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112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»"/>
                <a:tabLst>
                  <a:tab pos="7239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112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»"/>
                <a:tabLst>
                  <a:tab pos="7239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112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»"/>
                <a:tabLst>
                  <a:tab pos="7239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112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»"/>
                <a:tabLst>
                  <a:tab pos="7239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9pPr>
            </a:lstStyle>
            <a:p>
              <a:pPr eaLnBrk="1">
                <a:lnSpc>
                  <a:spcPct val="100000"/>
                </a:lnSpc>
                <a:spcAft>
                  <a:spcPct val="0"/>
                </a:spcAft>
                <a:buFont typeface="Times New Roman" panose="02020603050405020304" pitchFamily="18" charset="0"/>
                <a:buNone/>
              </a:pPr>
              <a:r>
                <a:rPr lang="en-US" altLang="en-US" sz="1097">
                  <a:latin typeface="Calibri" panose="020F0502020204030204" pitchFamily="34" charset="0"/>
                </a:rPr>
                <a:t>Sensor Interface Services</a:t>
              </a:r>
            </a:p>
          </p:txBody>
        </p:sp>
        <p:sp>
          <p:nvSpPr>
            <p:cNvPr id="17454" name="Rectangle 14"/>
            <p:cNvSpPr>
              <a:spLocks noChangeArrowheads="1"/>
            </p:cNvSpPr>
            <p:nvPr/>
          </p:nvSpPr>
          <p:spPr bwMode="auto">
            <a:xfrm>
              <a:off x="2736" y="1824"/>
              <a:ext cx="959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9777" tIns="44889" rIns="89777" bIns="44889">
              <a:spAutoFit/>
            </a:bodyPr>
            <a:lstStyle>
              <a:lvl1pPr>
                <a:lnSpc>
                  <a:spcPct val="112000"/>
                </a:lnSpc>
                <a:spcAft>
                  <a:spcPts val="142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•"/>
                <a:tabLst>
                  <a:tab pos="723900" algn="l"/>
                  <a:tab pos="1447800" algn="l"/>
                </a:tabLst>
                <a:defRPr sz="22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1pPr>
              <a:lvl2pPr>
                <a:lnSpc>
                  <a:spcPct val="112000"/>
                </a:lnSpc>
                <a:spcAft>
                  <a:spcPts val="113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–"/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2pPr>
              <a:lvl3pPr>
                <a:lnSpc>
                  <a:spcPct val="112000"/>
                </a:lnSpc>
                <a:spcAft>
                  <a:spcPts val="85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•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3pPr>
              <a:lvl4pPr>
                <a:lnSpc>
                  <a:spcPct val="112000"/>
                </a:lnSpc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–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4pPr>
              <a:lvl5pPr>
                <a:lnSpc>
                  <a:spcPct val="112000"/>
                </a:lnSpc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»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112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»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112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»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112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»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112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»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9pPr>
            </a:lstStyle>
            <a:p>
              <a:pPr eaLnBrk="1">
                <a:lnSpc>
                  <a:spcPct val="100000"/>
                </a:lnSpc>
                <a:spcAft>
                  <a:spcPct val="0"/>
                </a:spcAft>
                <a:buFont typeface="Times New Roman" panose="02020603050405020304" pitchFamily="18" charset="0"/>
                <a:buNone/>
              </a:pPr>
              <a:r>
                <a:rPr lang="en-US" altLang="en-US" sz="1097">
                  <a:latin typeface="Calibri" panose="020F0502020204030204" pitchFamily="34" charset="0"/>
                </a:rPr>
                <a:t>Storage &amp; Database  Services</a:t>
              </a:r>
            </a:p>
          </p:txBody>
        </p:sp>
        <p:sp>
          <p:nvSpPr>
            <p:cNvPr id="17455" name="Rectangle 15"/>
            <p:cNvSpPr>
              <a:spLocks noChangeArrowheads="1"/>
            </p:cNvSpPr>
            <p:nvPr/>
          </p:nvSpPr>
          <p:spPr bwMode="auto">
            <a:xfrm>
              <a:off x="2784" y="2256"/>
              <a:ext cx="863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9777" tIns="44889" rIns="89777" bIns="44889">
              <a:spAutoFit/>
            </a:bodyPr>
            <a:lstStyle>
              <a:lvl1pPr>
                <a:lnSpc>
                  <a:spcPct val="112000"/>
                </a:lnSpc>
                <a:spcAft>
                  <a:spcPts val="142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•"/>
                <a:tabLst>
                  <a:tab pos="723900" algn="l"/>
                </a:tabLst>
                <a:defRPr sz="22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1pPr>
              <a:lvl2pPr>
                <a:lnSpc>
                  <a:spcPct val="112000"/>
                </a:lnSpc>
                <a:spcAft>
                  <a:spcPts val="113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–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2pPr>
              <a:lvl3pPr>
                <a:lnSpc>
                  <a:spcPct val="112000"/>
                </a:lnSpc>
                <a:spcAft>
                  <a:spcPts val="85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•"/>
                <a:tabLst>
                  <a:tab pos="7239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3pPr>
              <a:lvl4pPr>
                <a:lnSpc>
                  <a:spcPct val="112000"/>
                </a:lnSpc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–"/>
                <a:tabLst>
                  <a:tab pos="7239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4pPr>
              <a:lvl5pPr>
                <a:lnSpc>
                  <a:spcPct val="112000"/>
                </a:lnSpc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»"/>
                <a:tabLst>
                  <a:tab pos="7239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112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»"/>
                <a:tabLst>
                  <a:tab pos="7239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112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»"/>
                <a:tabLst>
                  <a:tab pos="7239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112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»"/>
                <a:tabLst>
                  <a:tab pos="7239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112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»"/>
                <a:tabLst>
                  <a:tab pos="7239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9pPr>
            </a:lstStyle>
            <a:p>
              <a:pPr eaLnBrk="1">
                <a:lnSpc>
                  <a:spcPct val="100000"/>
                </a:lnSpc>
                <a:spcAft>
                  <a:spcPct val="0"/>
                </a:spcAft>
                <a:buFont typeface="Times New Roman" panose="02020603050405020304" pitchFamily="18" charset="0"/>
                <a:buNone/>
              </a:pPr>
              <a:r>
                <a:rPr lang="en-US" altLang="en-US" sz="1097">
                  <a:latin typeface="Calibri" panose="020F0502020204030204" pitchFamily="34" charset="0"/>
                </a:rPr>
                <a:t>Analytics Services</a:t>
              </a:r>
            </a:p>
          </p:txBody>
        </p:sp>
        <p:sp>
          <p:nvSpPr>
            <p:cNvPr id="17456" name="Rectangle 16"/>
            <p:cNvSpPr>
              <a:spLocks noChangeArrowheads="1"/>
            </p:cNvSpPr>
            <p:nvPr/>
          </p:nvSpPr>
          <p:spPr bwMode="auto">
            <a:xfrm>
              <a:off x="2736" y="1344"/>
              <a:ext cx="785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9777" tIns="44889" rIns="89777" bIns="44889">
              <a:spAutoFit/>
            </a:bodyPr>
            <a:lstStyle>
              <a:lvl1pPr>
                <a:lnSpc>
                  <a:spcPct val="112000"/>
                </a:lnSpc>
                <a:spcAft>
                  <a:spcPts val="142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•"/>
                <a:tabLst>
                  <a:tab pos="723900" algn="l"/>
                </a:tabLst>
                <a:defRPr sz="22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1pPr>
              <a:lvl2pPr>
                <a:lnSpc>
                  <a:spcPct val="112000"/>
                </a:lnSpc>
                <a:spcAft>
                  <a:spcPts val="113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–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2pPr>
              <a:lvl3pPr>
                <a:lnSpc>
                  <a:spcPct val="112000"/>
                </a:lnSpc>
                <a:spcAft>
                  <a:spcPts val="85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•"/>
                <a:tabLst>
                  <a:tab pos="7239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3pPr>
              <a:lvl4pPr>
                <a:lnSpc>
                  <a:spcPct val="112000"/>
                </a:lnSpc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–"/>
                <a:tabLst>
                  <a:tab pos="7239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4pPr>
              <a:lvl5pPr>
                <a:lnSpc>
                  <a:spcPct val="112000"/>
                </a:lnSpc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»"/>
                <a:tabLst>
                  <a:tab pos="7239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112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»"/>
                <a:tabLst>
                  <a:tab pos="7239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112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»"/>
                <a:tabLst>
                  <a:tab pos="7239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112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»"/>
                <a:tabLst>
                  <a:tab pos="7239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112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Char char="»"/>
                <a:tabLst>
                  <a:tab pos="723900" algn="l"/>
                </a:tabLst>
                <a:defRPr sz="2000">
                  <a:solidFill>
                    <a:srgbClr val="000000"/>
                  </a:solidFill>
                  <a:latin typeface="Myriad Pro" pitchFamily="32" charset="0"/>
                  <a:ea typeface="SimSun" panose="02010600030101010101" pitchFamily="2" charset="-122"/>
                </a:defRPr>
              </a:lvl9pPr>
            </a:lstStyle>
            <a:p>
              <a:pPr eaLnBrk="1">
                <a:lnSpc>
                  <a:spcPct val="100000"/>
                </a:lnSpc>
                <a:spcAft>
                  <a:spcPct val="0"/>
                </a:spcAft>
                <a:buFont typeface="Times New Roman" panose="02020603050405020304" pitchFamily="18" charset="0"/>
                <a:buNone/>
              </a:pPr>
              <a:r>
                <a:rPr lang="en-US" altLang="en-US" sz="1097" b="1">
                  <a:latin typeface="Calibri" panose="020F0502020204030204" pitchFamily="34" charset="0"/>
                </a:rPr>
                <a:t>TCUP + Apps</a:t>
              </a:r>
            </a:p>
          </p:txBody>
        </p:sp>
      </p:grpSp>
      <p:pic>
        <p:nvPicPr>
          <p:cNvPr id="17414" name="Picture 1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7391" y="1680737"/>
            <a:ext cx="563752" cy="57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1495" y="1832759"/>
            <a:ext cx="563752" cy="57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19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1438" y="1376691"/>
            <a:ext cx="272375" cy="31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Picture 2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3518" y="1528714"/>
            <a:ext cx="272375" cy="31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8" name="AutoShape 21"/>
          <p:cNvSpPr>
            <a:spLocks noChangeArrowheads="1"/>
          </p:cNvSpPr>
          <p:nvPr/>
        </p:nvSpPr>
        <p:spPr bwMode="auto">
          <a:xfrm>
            <a:off x="3815657" y="2651466"/>
            <a:ext cx="1415715" cy="777535"/>
          </a:xfrm>
          <a:prstGeom prst="cloudCallout">
            <a:avLst>
              <a:gd name="adj1" fmla="val -45616"/>
              <a:gd name="adj2" fmla="val 90847"/>
            </a:avLst>
          </a:prstGeom>
          <a:solidFill>
            <a:srgbClr val="FFFFFF"/>
          </a:solidFill>
          <a:ln w="9360">
            <a:solidFill>
              <a:srgbClr val="0063BE"/>
            </a:solidFill>
            <a:round/>
            <a:headEnd/>
            <a:tailEnd/>
          </a:ln>
        </p:spPr>
        <p:txBody>
          <a:bodyPr lIns="89777" tIns="44889" rIns="89777" bIns="44889" anchor="ctr"/>
          <a:lstStyle>
            <a:lvl1pPr>
              <a:lnSpc>
                <a:spcPct val="112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723900" algn="l"/>
              </a:tabLst>
              <a:defRPr sz="22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1pPr>
            <a:lvl2pPr>
              <a:lnSpc>
                <a:spcPct val="112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723900" algn="l"/>
              </a:tabLst>
              <a:defRPr sz="24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2pPr>
            <a:lvl3pPr>
              <a:lnSpc>
                <a:spcPct val="112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7239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3pPr>
            <a:lvl4pPr>
              <a:lnSpc>
                <a:spcPct val="112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7239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4pPr>
            <a:lvl5pPr>
              <a:lnSpc>
                <a:spcPct val="112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en-US" altLang="en-US" sz="1097">
                <a:latin typeface="Calibri" panose="020F0502020204030204" pitchFamily="34" charset="0"/>
              </a:rPr>
              <a:t>iDigi M2m Cloud</a:t>
            </a:r>
          </a:p>
        </p:txBody>
      </p:sp>
      <p:grpSp>
        <p:nvGrpSpPr>
          <p:cNvPr id="17419" name="Group 22"/>
          <p:cNvGrpSpPr>
            <a:grpSpLocks/>
          </p:cNvGrpSpPr>
          <p:nvPr/>
        </p:nvGrpSpPr>
        <p:grpSpPr bwMode="auto">
          <a:xfrm>
            <a:off x="2067394" y="4645186"/>
            <a:ext cx="1822693" cy="1214601"/>
            <a:chOff x="336" y="2928"/>
            <a:chExt cx="1151" cy="767"/>
          </a:xfrm>
        </p:grpSpPr>
        <p:pic>
          <p:nvPicPr>
            <p:cNvPr id="17446" name="Picture 23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2928"/>
              <a:ext cx="1151" cy="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36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47" name="Picture 24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" y="3185"/>
              <a:ext cx="211" cy="20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</p:pic>
        <p:pic>
          <p:nvPicPr>
            <p:cNvPr id="17448" name="Picture 25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" y="3099"/>
              <a:ext cx="211" cy="20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</p:pic>
      </p:grpSp>
      <p:pic>
        <p:nvPicPr>
          <p:cNvPr id="17420" name="Picture 2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7515" y="962509"/>
            <a:ext cx="1520231" cy="121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7421" name="Group 27"/>
          <p:cNvGrpSpPr>
            <a:grpSpLocks/>
          </p:cNvGrpSpPr>
          <p:nvPr/>
        </p:nvGrpSpPr>
        <p:grpSpPr bwMode="auto">
          <a:xfrm>
            <a:off x="7540221" y="4721198"/>
            <a:ext cx="2278761" cy="1822693"/>
            <a:chOff x="3792" y="2976"/>
            <a:chExt cx="1439" cy="1151"/>
          </a:xfrm>
        </p:grpSpPr>
        <p:sp>
          <p:nvSpPr>
            <p:cNvPr id="17439" name="Oval 28"/>
            <p:cNvSpPr>
              <a:spLocks noChangeArrowheads="1"/>
            </p:cNvSpPr>
            <p:nvPr/>
          </p:nvSpPr>
          <p:spPr bwMode="auto">
            <a:xfrm>
              <a:off x="3792" y="2976"/>
              <a:ext cx="1439" cy="1151"/>
            </a:xfrm>
            <a:prstGeom prst="ellipse">
              <a:avLst/>
            </a:prstGeom>
            <a:solidFill>
              <a:srgbClr val="FFFFFF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1795">
                <a:latin typeface="Calibri" panose="020F0502020204030204" pitchFamily="34" charset="0"/>
              </a:endParaRPr>
            </a:p>
          </p:txBody>
        </p:sp>
        <p:grpSp>
          <p:nvGrpSpPr>
            <p:cNvPr id="17440" name="Group 29"/>
            <p:cNvGrpSpPr>
              <a:grpSpLocks/>
            </p:cNvGrpSpPr>
            <p:nvPr/>
          </p:nvGrpSpPr>
          <p:grpSpPr bwMode="auto">
            <a:xfrm>
              <a:off x="4024" y="3216"/>
              <a:ext cx="1080" cy="863"/>
              <a:chOff x="4024" y="3216"/>
              <a:chExt cx="1080" cy="863"/>
            </a:xfrm>
          </p:grpSpPr>
          <p:pic>
            <p:nvPicPr>
              <p:cNvPr id="17443" name="Picture 30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4" y="3216"/>
                <a:ext cx="552" cy="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7444" name="Picture 31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4" y="3648"/>
                <a:ext cx="552" cy="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7445" name="Picture 32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2" y="3264"/>
                <a:ext cx="552" cy="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7441" name="Picture 33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6" y="3024"/>
              <a:ext cx="191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36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42" name="Picture 34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2" y="3648"/>
              <a:ext cx="191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36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22" name="Rectangle 35"/>
          <p:cNvSpPr>
            <a:spLocks noChangeArrowheads="1"/>
          </p:cNvSpPr>
          <p:nvPr/>
        </p:nvSpPr>
        <p:spPr bwMode="auto">
          <a:xfrm>
            <a:off x="1951110" y="1012573"/>
            <a:ext cx="1676781" cy="30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777" tIns="44889" rIns="89777" bIns="44889">
            <a:spAutoFit/>
          </a:bodyPr>
          <a:lstStyle>
            <a:lvl1pPr>
              <a:lnSpc>
                <a:spcPct val="112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</a:tabLst>
              <a:defRPr sz="22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1pPr>
            <a:lvl2pPr>
              <a:lnSpc>
                <a:spcPct val="112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2pPr>
            <a:lvl3pPr>
              <a:lnSpc>
                <a:spcPct val="112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3pPr>
            <a:lvl4pPr>
              <a:lnSpc>
                <a:spcPct val="112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4pPr>
            <a:lvl5pPr>
              <a:lnSpc>
                <a:spcPct val="112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en-US" altLang="en-US" sz="1397" b="1" dirty="0">
                <a:latin typeface="Calibri" panose="020F0502020204030204" pitchFamily="34" charset="0"/>
              </a:rPr>
              <a:t>Bus Tracking System</a:t>
            </a:r>
          </a:p>
        </p:txBody>
      </p:sp>
      <p:sp>
        <p:nvSpPr>
          <p:cNvPr id="17423" name="Rectangle 36"/>
          <p:cNvSpPr>
            <a:spLocks noChangeArrowheads="1"/>
          </p:cNvSpPr>
          <p:nvPr/>
        </p:nvSpPr>
        <p:spPr bwMode="auto">
          <a:xfrm>
            <a:off x="2067391" y="3904516"/>
            <a:ext cx="1770782" cy="30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777" tIns="44889" rIns="89777" bIns="44889">
            <a:spAutoFit/>
          </a:bodyPr>
          <a:lstStyle>
            <a:lvl1pPr>
              <a:lnSpc>
                <a:spcPct val="112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</a:tabLst>
              <a:defRPr sz="22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1pPr>
            <a:lvl2pPr>
              <a:lnSpc>
                <a:spcPct val="112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2pPr>
            <a:lvl3pPr>
              <a:lnSpc>
                <a:spcPct val="112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3pPr>
            <a:lvl4pPr>
              <a:lnSpc>
                <a:spcPct val="112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4pPr>
            <a:lvl5pPr>
              <a:lnSpc>
                <a:spcPct val="112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en-US" altLang="en-US" sz="1397" b="1" dirty="0">
                <a:latin typeface="Calibri" panose="020F0502020204030204" pitchFamily="34" charset="0"/>
              </a:rPr>
              <a:t>Parking Management</a:t>
            </a:r>
          </a:p>
        </p:txBody>
      </p:sp>
      <p:sp>
        <p:nvSpPr>
          <p:cNvPr id="17424" name="Rectangle 37"/>
          <p:cNvSpPr>
            <a:spLocks noChangeArrowheads="1"/>
          </p:cNvSpPr>
          <p:nvPr/>
        </p:nvSpPr>
        <p:spPr bwMode="auto">
          <a:xfrm>
            <a:off x="7836348" y="4417153"/>
            <a:ext cx="2067145" cy="30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777" tIns="44889" rIns="89777" bIns="44889">
            <a:spAutoFit/>
          </a:bodyPr>
          <a:lstStyle>
            <a:lvl1pPr>
              <a:lnSpc>
                <a:spcPct val="112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</a:tabLst>
              <a:defRPr sz="22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1pPr>
            <a:lvl2pPr>
              <a:lnSpc>
                <a:spcPct val="112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2pPr>
            <a:lvl3pPr>
              <a:lnSpc>
                <a:spcPct val="112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3pPr>
            <a:lvl4pPr>
              <a:lnSpc>
                <a:spcPct val="112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4pPr>
            <a:lvl5pPr>
              <a:lnSpc>
                <a:spcPct val="112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en-US" altLang="en-US" sz="1397" b="1">
                <a:latin typeface="Calibri" panose="020F0502020204030204" pitchFamily="34" charset="0"/>
              </a:rPr>
              <a:t>Cab &amp; Passenger Tracking</a:t>
            </a:r>
          </a:p>
        </p:txBody>
      </p:sp>
      <p:cxnSp>
        <p:nvCxnSpPr>
          <p:cNvPr id="17425" name="AutoShape 38"/>
          <p:cNvCxnSpPr>
            <a:cxnSpLocks noChangeShapeType="1"/>
          </p:cNvCxnSpPr>
          <p:nvPr/>
        </p:nvCxnSpPr>
        <p:spPr bwMode="auto">
          <a:xfrm>
            <a:off x="7540219" y="3048943"/>
            <a:ext cx="1216184" cy="1584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60B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7426" name="Picture 39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8370" y="2275719"/>
            <a:ext cx="1138590" cy="697215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427" name="AutoShape 40"/>
          <p:cNvCxnSpPr>
            <a:cxnSpLocks noChangeShapeType="1"/>
            <a:endCxn id="17418" idx="1"/>
          </p:cNvCxnSpPr>
          <p:nvPr/>
        </p:nvCxnSpPr>
        <p:spPr bwMode="auto">
          <a:xfrm>
            <a:off x="3435600" y="2440854"/>
            <a:ext cx="380057" cy="600175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60B9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8" name="AutoShape 41"/>
          <p:cNvCxnSpPr>
            <a:cxnSpLocks noChangeShapeType="1"/>
          </p:cNvCxnSpPr>
          <p:nvPr/>
        </p:nvCxnSpPr>
        <p:spPr bwMode="auto">
          <a:xfrm>
            <a:off x="5259875" y="3124955"/>
            <a:ext cx="532080" cy="1584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60B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9" name="AutoShape 42"/>
          <p:cNvCxnSpPr>
            <a:cxnSpLocks noChangeShapeType="1"/>
          </p:cNvCxnSpPr>
          <p:nvPr/>
        </p:nvCxnSpPr>
        <p:spPr bwMode="auto">
          <a:xfrm flipV="1">
            <a:off x="4271725" y="3809057"/>
            <a:ext cx="1596241" cy="912139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60B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30" name="AutoShape 43"/>
          <p:cNvCxnSpPr>
            <a:cxnSpLocks noChangeShapeType="1"/>
          </p:cNvCxnSpPr>
          <p:nvPr/>
        </p:nvCxnSpPr>
        <p:spPr bwMode="auto">
          <a:xfrm flipH="1" flipV="1">
            <a:off x="7540219" y="4265127"/>
            <a:ext cx="532080" cy="53208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60B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31" name="Rectangle 44"/>
          <p:cNvSpPr>
            <a:spLocks noChangeArrowheads="1"/>
          </p:cNvSpPr>
          <p:nvPr/>
        </p:nvSpPr>
        <p:spPr bwMode="auto">
          <a:xfrm>
            <a:off x="8415935" y="3200969"/>
            <a:ext cx="1408182" cy="30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777" tIns="44889" rIns="89777" bIns="44889">
            <a:spAutoFit/>
          </a:bodyPr>
          <a:lstStyle>
            <a:lvl1pPr>
              <a:lnSpc>
                <a:spcPct val="112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</a:tabLst>
              <a:defRPr sz="22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1pPr>
            <a:lvl2pPr>
              <a:lnSpc>
                <a:spcPct val="112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2pPr>
            <a:lvl3pPr>
              <a:lnSpc>
                <a:spcPct val="112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3pPr>
            <a:lvl4pPr>
              <a:lnSpc>
                <a:spcPct val="112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4pPr>
            <a:lvl5pPr>
              <a:lnSpc>
                <a:spcPct val="112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en-US" altLang="en-US" sz="1397" b="1">
                <a:latin typeface="Calibri" panose="020F0502020204030204" pitchFamily="34" charset="0"/>
              </a:rPr>
              <a:t>Reports &amp; Alerts</a:t>
            </a:r>
          </a:p>
        </p:txBody>
      </p:sp>
      <p:sp>
        <p:nvSpPr>
          <p:cNvPr id="17432" name="Rectangle 45"/>
          <p:cNvSpPr>
            <a:spLocks noChangeArrowheads="1"/>
          </p:cNvSpPr>
          <p:nvPr/>
        </p:nvSpPr>
        <p:spPr bwMode="auto">
          <a:xfrm>
            <a:off x="3739645" y="1376693"/>
            <a:ext cx="2356356" cy="45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777" tIns="44889" rIns="89777" bIns="44889">
            <a:spAutoFit/>
          </a:bodyPr>
          <a:lstStyle>
            <a:lvl1pPr>
              <a:lnSpc>
                <a:spcPct val="112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</a:tabLst>
              <a:defRPr sz="22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1pPr>
            <a:lvl2pPr>
              <a:lnSpc>
                <a:spcPct val="112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2pPr>
            <a:lvl3pPr>
              <a:lnSpc>
                <a:spcPct val="112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3pPr>
            <a:lvl4pPr>
              <a:lnSpc>
                <a:spcPct val="112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4pPr>
            <a:lvl5pPr>
              <a:lnSpc>
                <a:spcPct val="112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en-US" altLang="en-US" sz="1197">
                <a:latin typeface="Calibri" panose="020F0502020204030204" pitchFamily="34" charset="0"/>
              </a:rPr>
              <a:t>Location ( GPS), Speed, Accelerometer, Passenger Ids</a:t>
            </a:r>
          </a:p>
        </p:txBody>
      </p:sp>
      <p:cxnSp>
        <p:nvCxnSpPr>
          <p:cNvPr id="17433" name="AutoShape 46"/>
          <p:cNvCxnSpPr>
            <a:cxnSpLocks noChangeShapeType="1"/>
            <a:endCxn id="17437" idx="1"/>
          </p:cNvCxnSpPr>
          <p:nvPr/>
        </p:nvCxnSpPr>
        <p:spPr bwMode="auto">
          <a:xfrm flipV="1">
            <a:off x="3815657" y="2174810"/>
            <a:ext cx="380057" cy="38007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60B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34" name="Rectangle 47"/>
          <p:cNvSpPr>
            <a:spLocks noChangeArrowheads="1"/>
          </p:cNvSpPr>
          <p:nvPr/>
        </p:nvSpPr>
        <p:spPr bwMode="auto">
          <a:xfrm>
            <a:off x="1991381" y="2795572"/>
            <a:ext cx="1596241" cy="643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777" tIns="44889" rIns="89777" bIns="44889">
            <a:spAutoFit/>
          </a:bodyPr>
          <a:lstStyle>
            <a:lvl1pPr>
              <a:lnSpc>
                <a:spcPct val="112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</a:tabLst>
              <a:defRPr sz="22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1pPr>
            <a:lvl2pPr>
              <a:lnSpc>
                <a:spcPct val="112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2pPr>
            <a:lvl3pPr>
              <a:lnSpc>
                <a:spcPct val="112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3pPr>
            <a:lvl4pPr>
              <a:lnSpc>
                <a:spcPct val="112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4pPr>
            <a:lvl5pPr>
              <a:lnSpc>
                <a:spcPct val="112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en-US" altLang="en-US" sz="1197">
                <a:latin typeface="Calibri" panose="020F0502020204030204" pitchFamily="34" charset="0"/>
              </a:rPr>
              <a:t>Device Management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en-US" altLang="en-US" sz="1197">
                <a:latin typeface="Calibri" panose="020F0502020204030204" pitchFamily="34" charset="0"/>
              </a:rPr>
              <a:t>Valid passenger lists, Route Info</a:t>
            </a:r>
          </a:p>
        </p:txBody>
      </p:sp>
      <p:sp>
        <p:nvSpPr>
          <p:cNvPr id="17435" name="Rectangle 48"/>
          <p:cNvSpPr>
            <a:spLocks noChangeArrowheads="1"/>
          </p:cNvSpPr>
          <p:nvPr/>
        </p:nvSpPr>
        <p:spPr bwMode="auto">
          <a:xfrm>
            <a:off x="4423747" y="4873220"/>
            <a:ext cx="1444219" cy="101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777" tIns="44889" rIns="89777" bIns="44889">
            <a:spAutoFit/>
          </a:bodyPr>
          <a:lstStyle>
            <a:lvl1pPr>
              <a:lnSpc>
                <a:spcPct val="112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</a:tabLst>
              <a:defRPr sz="22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1pPr>
            <a:lvl2pPr>
              <a:lnSpc>
                <a:spcPct val="112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2pPr>
            <a:lvl3pPr>
              <a:lnSpc>
                <a:spcPct val="112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3pPr>
            <a:lvl4pPr>
              <a:lnSpc>
                <a:spcPct val="112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4pPr>
            <a:lvl5pPr>
              <a:lnSpc>
                <a:spcPct val="112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en-US" altLang="en-US" sz="1197">
                <a:latin typeface="Calibri" panose="020F0502020204030204" pitchFamily="34" charset="0"/>
              </a:rPr>
              <a:t>Images / video feeds of entry &amp; exit ramps of underground parking lots</a:t>
            </a:r>
          </a:p>
        </p:txBody>
      </p:sp>
      <p:sp>
        <p:nvSpPr>
          <p:cNvPr id="17436" name="Rectangle 49"/>
          <p:cNvSpPr>
            <a:spLocks noChangeArrowheads="1"/>
          </p:cNvSpPr>
          <p:nvPr/>
        </p:nvSpPr>
        <p:spPr bwMode="auto">
          <a:xfrm>
            <a:off x="6476057" y="4417151"/>
            <a:ext cx="1444219" cy="82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777" tIns="44889" rIns="89777" bIns="44889">
            <a:spAutoFit/>
          </a:bodyPr>
          <a:lstStyle>
            <a:lvl1pPr>
              <a:lnSpc>
                <a:spcPct val="112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</a:tabLst>
              <a:defRPr sz="22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1pPr>
            <a:lvl2pPr>
              <a:lnSpc>
                <a:spcPct val="112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2pPr>
            <a:lvl3pPr>
              <a:lnSpc>
                <a:spcPct val="112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3pPr>
            <a:lvl4pPr>
              <a:lnSpc>
                <a:spcPct val="112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4pPr>
            <a:lvl5pPr>
              <a:lnSpc>
                <a:spcPct val="112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en-US" altLang="en-US" sz="1197">
                <a:latin typeface="Calibri" panose="020F0502020204030204" pitchFamily="34" charset="0"/>
              </a:rPr>
              <a:t>Images of cab registration number, Passenger Ids</a:t>
            </a:r>
          </a:p>
        </p:txBody>
      </p:sp>
      <p:sp>
        <p:nvSpPr>
          <p:cNvPr id="17437" name="AutoShape 50"/>
          <p:cNvSpPr>
            <a:spLocks noChangeArrowheads="1"/>
          </p:cNvSpPr>
          <p:nvPr/>
        </p:nvSpPr>
        <p:spPr bwMode="auto">
          <a:xfrm>
            <a:off x="4195713" y="1832761"/>
            <a:ext cx="1444219" cy="684103"/>
          </a:xfrm>
          <a:prstGeom prst="cloudCallout">
            <a:avLst>
              <a:gd name="adj1" fmla="val -43764"/>
              <a:gd name="adj2" fmla="val 57236"/>
            </a:avLst>
          </a:prstGeom>
          <a:solidFill>
            <a:srgbClr val="FFFFFF"/>
          </a:solidFill>
          <a:ln w="9360">
            <a:solidFill>
              <a:srgbClr val="0063BE"/>
            </a:solidFill>
            <a:round/>
            <a:headEnd/>
            <a:tailEnd/>
          </a:ln>
        </p:spPr>
        <p:txBody>
          <a:bodyPr lIns="89777" tIns="44889" rIns="89777" bIns="44889" anchor="ctr"/>
          <a:lstStyle>
            <a:lvl1pPr>
              <a:lnSpc>
                <a:spcPct val="112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</a:tabLst>
              <a:defRPr sz="22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1pPr>
            <a:lvl2pPr>
              <a:lnSpc>
                <a:spcPct val="112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2pPr>
            <a:lvl3pPr>
              <a:lnSpc>
                <a:spcPct val="112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3pPr>
            <a:lvl4pPr>
              <a:lnSpc>
                <a:spcPct val="112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4pPr>
            <a:lvl5pPr>
              <a:lnSpc>
                <a:spcPct val="112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Myriad Pro" pitchFamily="32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None/>
            </a:pPr>
            <a:r>
              <a:rPr lang="en-US" altLang="en-US" sz="1097">
                <a:latin typeface="Calibri" panose="020F0502020204030204" pitchFamily="34" charset="0"/>
              </a:rPr>
              <a:t>CTO Cloud</a:t>
            </a:r>
          </a:p>
        </p:txBody>
      </p:sp>
      <p:cxnSp>
        <p:nvCxnSpPr>
          <p:cNvPr id="17438" name="AutoShape 51"/>
          <p:cNvCxnSpPr>
            <a:cxnSpLocks noChangeShapeType="1"/>
          </p:cNvCxnSpPr>
          <p:nvPr/>
        </p:nvCxnSpPr>
        <p:spPr bwMode="auto">
          <a:xfrm>
            <a:off x="5047677" y="2432935"/>
            <a:ext cx="820291" cy="539999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60B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3087289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615" y="318242"/>
            <a:ext cx="10464800" cy="762000"/>
          </a:xfrm>
        </p:spPr>
        <p:txBody>
          <a:bodyPr/>
          <a:lstStyle/>
          <a:p>
            <a:r>
              <a:rPr lang="en-US" altLang="en-US" sz="2528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TCUP Case Study - </a:t>
            </a:r>
            <a:r>
              <a:rPr lang="en-US" sz="2528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Wind Forecasting Using R Analytics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9" y="1298983"/>
            <a:ext cx="11877459" cy="51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8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7062" y="1049216"/>
            <a:ext cx="9297206" cy="5410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67062" y="195554"/>
            <a:ext cx="9200938" cy="642646"/>
          </a:xfrm>
        </p:spPr>
        <p:txBody>
          <a:bodyPr/>
          <a:lstStyle/>
          <a:p>
            <a:r>
              <a:rPr lang="en-US" altLang="en-US" sz="2528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TCS </a:t>
            </a:r>
            <a:r>
              <a:rPr lang="en-US" altLang="en-US" sz="2528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IoT</a:t>
            </a:r>
            <a:r>
              <a:rPr lang="en-US" altLang="en-US" sz="2528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2528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Alliances - 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Chip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, Hardware, Software and Services</a:t>
            </a:r>
            <a:endParaRPr lang="en-GB" sz="2528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389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50" b="-6250"/>
          <a:stretch/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818" y="3008997"/>
            <a:ext cx="1551638" cy="222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1463181" y="1656784"/>
            <a:ext cx="1440000" cy="1440000"/>
          </a:xfrm>
          <a:prstGeom prst="ellipse">
            <a:avLst/>
          </a:prstGeom>
          <a:solidFill>
            <a:srgbClr val="8BA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</a:rPr>
              <a:t>Store </a:t>
            </a:r>
            <a:r>
              <a:rPr lang="en-US" sz="14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Open </a:t>
            </a: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</a:rPr>
              <a:t>/ Close</a:t>
            </a:r>
            <a:endParaRPr lang="en-GB" sz="14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2532" y="2506132"/>
            <a:ext cx="1512000" cy="14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b="1" dirty="0">
                <a:solidFill>
                  <a:schemeClr val="tx1"/>
                </a:solidFill>
                <a:latin typeface="Calibri" panose="020F0502020204030204" pitchFamily="34" charset="0"/>
              </a:rPr>
              <a:t>Planograms &amp; Displays</a:t>
            </a:r>
          </a:p>
        </p:txBody>
      </p:sp>
      <p:sp>
        <p:nvSpPr>
          <p:cNvPr id="7" name="Oval 6"/>
          <p:cNvSpPr/>
          <p:nvPr/>
        </p:nvSpPr>
        <p:spPr>
          <a:xfrm>
            <a:off x="218368" y="3696400"/>
            <a:ext cx="1440000" cy="144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</a:rPr>
              <a:t>Inventory Operations</a:t>
            </a:r>
            <a:endParaRPr lang="en-GB" sz="14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27749" y="4885535"/>
            <a:ext cx="1440000" cy="144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</a:rPr>
              <a:t>Task execution and actions</a:t>
            </a:r>
            <a:endParaRPr lang="en-GB" sz="14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821893" y="3954238"/>
            <a:ext cx="1440000" cy="144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b="1" dirty="0">
                <a:solidFill>
                  <a:schemeClr val="tx1"/>
                </a:solidFill>
                <a:latin typeface="Calibri" panose="020F0502020204030204" pitchFamily="34" charset="0"/>
              </a:rPr>
              <a:t>Reporting </a:t>
            </a:r>
          </a:p>
        </p:txBody>
      </p:sp>
      <p:sp>
        <p:nvSpPr>
          <p:cNvPr id="10" name="Oval 9"/>
          <p:cNvSpPr/>
          <p:nvPr/>
        </p:nvSpPr>
        <p:spPr>
          <a:xfrm>
            <a:off x="3255911" y="5142122"/>
            <a:ext cx="1440000" cy="144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</a:rPr>
              <a:t>Loss Prevention</a:t>
            </a:r>
            <a:endParaRPr lang="en-GB" sz="14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957130" y="5267753"/>
            <a:ext cx="1440000" cy="1440000"/>
          </a:xfrm>
          <a:prstGeom prst="ellipse">
            <a:avLst/>
          </a:prstGeom>
          <a:solidFill>
            <a:srgbClr val="C1D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</a:rPr>
              <a:t>Customer Experience &amp; Checkout</a:t>
            </a:r>
            <a:endParaRPr lang="en-GB" sz="14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512042" y="1132028"/>
            <a:ext cx="39305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E84C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Myriad Pro"/>
              </a:defRPr>
            </a:lvl1pPr>
            <a:lvl2pPr marL="742950" indent="-285750">
              <a:spcBef>
                <a:spcPct val="20000"/>
              </a:spcBef>
              <a:buClr>
                <a:srgbClr val="4E84C4"/>
              </a:buClr>
              <a:buFont typeface="Myriad Pro"/>
              <a:buChar char="–"/>
              <a:defRPr sz="2000">
                <a:solidFill>
                  <a:schemeClr val="tx1"/>
                </a:solidFill>
                <a:latin typeface="Myriad Pro"/>
              </a:defRPr>
            </a:lvl2pPr>
            <a:lvl3pPr marL="1143000" indent="-228600">
              <a:spcBef>
                <a:spcPct val="20000"/>
              </a:spcBef>
              <a:buClr>
                <a:srgbClr val="4E84C4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Myriad Pro"/>
              </a:defRPr>
            </a:lvl3pPr>
            <a:lvl4pPr marL="1600200" indent="-228600">
              <a:spcBef>
                <a:spcPct val="20000"/>
              </a:spcBef>
              <a:buClr>
                <a:srgbClr val="4E84C4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yriad Pro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 b="1" dirty="0">
                <a:latin typeface="Calibri" panose="020F0502020204030204" pitchFamily="34" charset="0"/>
              </a:rPr>
              <a:t>On every business day, I have to manage…</a:t>
            </a:r>
            <a:endParaRPr lang="en-IN" altLang="en-US" sz="1600" b="1" dirty="0"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08004" y="2713038"/>
            <a:ext cx="4584700" cy="4746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b="1" dirty="0">
                <a:latin typeface="Calibri" panose="020F0502020204030204" pitchFamily="34" charset="0"/>
              </a:rPr>
              <a:t>I cannot plan my activities</a:t>
            </a:r>
            <a:endParaRPr lang="en-IN" sz="1600" b="1" dirty="0">
              <a:latin typeface="Calibri" panose="020F0502020204030204" pitchFamily="34" charset="0"/>
            </a:endParaRP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6308004" y="3194050"/>
            <a:ext cx="45847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lr>
                <a:srgbClr val="4E84C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Myriad Pro"/>
              </a:defRPr>
            </a:lvl1pPr>
            <a:lvl2pPr marL="742950" indent="-285750">
              <a:spcBef>
                <a:spcPct val="20000"/>
              </a:spcBef>
              <a:buClr>
                <a:srgbClr val="4E84C4"/>
              </a:buClr>
              <a:buFont typeface="Myriad Pro"/>
              <a:buChar char="–"/>
              <a:defRPr sz="2000">
                <a:solidFill>
                  <a:schemeClr val="tx1"/>
                </a:solidFill>
                <a:latin typeface="Myriad Pro"/>
              </a:defRPr>
            </a:lvl2pPr>
            <a:lvl3pPr marL="1143000" indent="-228600">
              <a:spcBef>
                <a:spcPct val="20000"/>
              </a:spcBef>
              <a:buClr>
                <a:srgbClr val="4E84C4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Myriad Pro"/>
              </a:defRPr>
            </a:lvl3pPr>
            <a:lvl4pPr marL="1600200" indent="-228600">
              <a:spcBef>
                <a:spcPct val="20000"/>
              </a:spcBef>
              <a:buClr>
                <a:srgbClr val="4E84C4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yriad Pro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en-US" sz="1200">
                <a:latin typeface="Calibri" panose="020F0502020204030204" pitchFamily="34" charset="0"/>
              </a:rPr>
              <a:t>What time will the truck be at my store to deliver order?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sz="1200">
                <a:latin typeface="Calibri" panose="020F0502020204030204" pitchFamily="34" charset="0"/>
              </a:rPr>
              <a:t>How can I know the availability of products?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sz="1200">
                <a:latin typeface="Calibri" panose="020F0502020204030204" pitchFamily="34" charset="0"/>
              </a:rPr>
              <a:t>Which shelves are empty or going to be?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sz="1200">
                <a:latin typeface="Calibri" panose="020F0502020204030204" pitchFamily="34" charset="0"/>
              </a:rPr>
              <a:t>Why has an item become a hot seller?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sz="1200">
                <a:latin typeface="Calibri" panose="020F0502020204030204" pitchFamily="34" charset="0"/>
              </a:rPr>
              <a:t>What are the pending activities and which is the most important one?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sz="1200">
                <a:latin typeface="Calibri" panose="020F0502020204030204" pitchFamily="34" charset="0"/>
              </a:rPr>
              <a:t>How to manage store performance, customer satisfaction, cleanliness, safety and quality – all at the same time?</a:t>
            </a:r>
          </a:p>
          <a:p>
            <a:pPr>
              <a:spcBef>
                <a:spcPct val="0"/>
              </a:spcBef>
              <a:buClrTx/>
            </a:pPr>
            <a:endParaRPr lang="en-IN" altLang="en-US" sz="1200"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76379" y="4833938"/>
            <a:ext cx="3616325" cy="4762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b="1" dirty="0">
                <a:latin typeface="Calibri" panose="020F0502020204030204" pitchFamily="34" charset="0"/>
              </a:rPr>
              <a:t>I’m on the run all the time..</a:t>
            </a:r>
            <a:endParaRPr lang="en-IN" sz="1600" b="1" dirty="0">
              <a:latin typeface="Calibri" panose="020F0502020204030204" pitchFamily="34" charset="0"/>
            </a:endParaRPr>
          </a:p>
        </p:txBody>
      </p:sp>
      <p:sp>
        <p:nvSpPr>
          <p:cNvPr id="17" name="TextBox 14"/>
          <p:cNvSpPr txBox="1">
            <a:spLocks noChangeArrowheads="1"/>
          </p:cNvSpPr>
          <p:nvPr/>
        </p:nvSpPr>
        <p:spPr bwMode="auto">
          <a:xfrm>
            <a:off x="7276379" y="5356225"/>
            <a:ext cx="3616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lr>
                <a:srgbClr val="4E84C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Myriad Pro"/>
              </a:defRPr>
            </a:lvl1pPr>
            <a:lvl2pPr marL="742950" indent="-285750">
              <a:spcBef>
                <a:spcPct val="20000"/>
              </a:spcBef>
              <a:buClr>
                <a:srgbClr val="4E84C4"/>
              </a:buClr>
              <a:buFont typeface="Myriad Pro"/>
              <a:buChar char="–"/>
              <a:defRPr sz="2000">
                <a:solidFill>
                  <a:schemeClr val="tx1"/>
                </a:solidFill>
                <a:latin typeface="Myriad Pro"/>
              </a:defRPr>
            </a:lvl2pPr>
            <a:lvl3pPr marL="1143000" indent="-228600">
              <a:spcBef>
                <a:spcPct val="20000"/>
              </a:spcBef>
              <a:buClr>
                <a:srgbClr val="4E84C4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Myriad Pro"/>
              </a:defRPr>
            </a:lvl3pPr>
            <a:lvl4pPr marL="1600200" indent="-228600">
              <a:spcBef>
                <a:spcPct val="20000"/>
              </a:spcBef>
              <a:buClr>
                <a:srgbClr val="4E84C4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yriad Pro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en-US" sz="1200">
                <a:latin typeface="Calibri" panose="020F0502020204030204" pitchFamily="34" charset="0"/>
              </a:rPr>
              <a:t>I have 15 different applications to run my store…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sz="1200">
                <a:latin typeface="Calibri" panose="020F0502020204030204" pitchFamily="34" charset="0"/>
              </a:rPr>
              <a:t>I spend 2 hours in generating my reports and analyzing them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sz="1200">
                <a:latin typeface="Calibri" panose="020F0502020204030204" pitchFamily="34" charset="0"/>
              </a:rPr>
              <a:t>I spend more time in getting things done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sz="1200">
                <a:latin typeface="Calibri" panose="020F0502020204030204" pitchFamily="34" charset="0"/>
              </a:rPr>
              <a:t>How do I review my sales and enable more sales at my store?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308004" y="3149600"/>
            <a:ext cx="0" cy="154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276379" y="5059363"/>
            <a:ext cx="0" cy="16827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740977" y="2635250"/>
            <a:ext cx="1512000" cy="1440000"/>
          </a:xfrm>
          <a:prstGeom prst="ellipse">
            <a:avLst/>
          </a:prstGeom>
          <a:solidFill>
            <a:srgbClr val="6D97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b="1" dirty="0">
                <a:solidFill>
                  <a:schemeClr val="tx1"/>
                </a:solidFill>
                <a:latin typeface="Calibri" panose="020F0502020204030204" pitchFamily="34" charset="0"/>
              </a:rPr>
              <a:t>Compliance and audits</a:t>
            </a:r>
          </a:p>
        </p:txBody>
      </p:sp>
      <p:sp>
        <p:nvSpPr>
          <p:cNvPr id="24" name="Oval 23"/>
          <p:cNvSpPr/>
          <p:nvPr/>
        </p:nvSpPr>
        <p:spPr>
          <a:xfrm>
            <a:off x="2777730" y="1656784"/>
            <a:ext cx="1440000" cy="144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b="1" dirty="0">
                <a:solidFill>
                  <a:schemeClr val="tx1"/>
                </a:solidFill>
                <a:latin typeface="Calibri" panose="020F0502020204030204" pitchFamily="34" charset="0"/>
              </a:rPr>
              <a:t>In-store Displays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881216" y="947738"/>
            <a:ext cx="3011488" cy="4746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b="1" dirty="0">
                <a:latin typeface="Calibri" panose="020F0502020204030204" pitchFamily="34" charset="0"/>
              </a:rPr>
              <a:t>What is going on in my store?</a:t>
            </a:r>
            <a:endParaRPr lang="en-IN" sz="1600" b="1" dirty="0">
              <a:latin typeface="Calibri" panose="020F0502020204030204" pitchFamily="34" charset="0"/>
            </a:endParaRPr>
          </a:p>
        </p:txBody>
      </p:sp>
      <p:sp>
        <p:nvSpPr>
          <p:cNvPr id="26" name="TextBox 23"/>
          <p:cNvSpPr txBox="1">
            <a:spLocks noChangeArrowheads="1"/>
          </p:cNvSpPr>
          <p:nvPr/>
        </p:nvSpPr>
        <p:spPr bwMode="auto">
          <a:xfrm>
            <a:off x="7881216" y="1470025"/>
            <a:ext cx="30114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lr>
                <a:srgbClr val="4E84C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Myriad Pro"/>
              </a:defRPr>
            </a:lvl1pPr>
            <a:lvl2pPr marL="742950" indent="-285750">
              <a:spcBef>
                <a:spcPct val="20000"/>
              </a:spcBef>
              <a:buClr>
                <a:srgbClr val="4E84C4"/>
              </a:buClr>
              <a:buFont typeface="Myriad Pro"/>
              <a:buChar char="–"/>
              <a:defRPr sz="2000">
                <a:solidFill>
                  <a:schemeClr val="tx1"/>
                </a:solidFill>
                <a:latin typeface="Myriad Pro"/>
              </a:defRPr>
            </a:lvl2pPr>
            <a:lvl3pPr marL="1143000" indent="-228600">
              <a:spcBef>
                <a:spcPct val="20000"/>
              </a:spcBef>
              <a:buClr>
                <a:srgbClr val="4E84C4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Myriad Pro"/>
              </a:defRPr>
            </a:lvl3pPr>
            <a:lvl4pPr marL="1600200" indent="-228600">
              <a:spcBef>
                <a:spcPct val="20000"/>
              </a:spcBef>
              <a:buClr>
                <a:srgbClr val="4E84C4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yriad Pro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en-US" sz="1200">
                <a:latin typeface="Calibri" panose="020F0502020204030204" pitchFamily="34" charset="0"/>
              </a:rPr>
              <a:t>Is there a large queue at the register?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sz="1200">
                <a:latin typeface="Calibri" panose="020F0502020204030204" pitchFamily="34" charset="0"/>
              </a:rPr>
              <a:t>Is there an associate who is idle?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sz="1200">
                <a:latin typeface="Calibri" panose="020F0502020204030204" pitchFamily="34" charset="0"/>
              </a:rPr>
              <a:t>Are the demo stations, displays and other media working fine?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sz="1200">
                <a:latin typeface="Calibri" panose="020F0502020204030204" pitchFamily="34" charset="0"/>
              </a:rPr>
              <a:t>How is the energy utilization?</a:t>
            </a:r>
            <a:endParaRPr lang="en-IN" altLang="en-US" sz="1200">
              <a:latin typeface="Calibri" panose="020F050202020403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7881216" y="1417638"/>
            <a:ext cx="0" cy="1143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006254" y="947738"/>
            <a:ext cx="2762250" cy="4746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b="1" dirty="0">
                <a:latin typeface="Calibri" panose="020F0502020204030204" pitchFamily="34" charset="0"/>
              </a:rPr>
              <a:t>I don’t know my customers?</a:t>
            </a:r>
            <a:endParaRPr lang="en-IN" sz="1600" b="1" dirty="0">
              <a:latin typeface="Calibri" panose="020F0502020204030204" pitchFamily="34" charset="0"/>
            </a:endParaRPr>
          </a:p>
        </p:txBody>
      </p:sp>
      <p:sp>
        <p:nvSpPr>
          <p:cNvPr id="29" name="TextBox 26"/>
          <p:cNvSpPr txBox="1">
            <a:spLocks noChangeArrowheads="1"/>
          </p:cNvSpPr>
          <p:nvPr/>
        </p:nvSpPr>
        <p:spPr bwMode="auto">
          <a:xfrm>
            <a:off x="5006254" y="1428750"/>
            <a:ext cx="27622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lr>
                <a:srgbClr val="4E84C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Myriad Pro"/>
              </a:defRPr>
            </a:lvl1pPr>
            <a:lvl2pPr marL="742950" indent="-285750">
              <a:spcBef>
                <a:spcPct val="20000"/>
              </a:spcBef>
              <a:buClr>
                <a:srgbClr val="4E84C4"/>
              </a:buClr>
              <a:buFont typeface="Myriad Pro"/>
              <a:buChar char="–"/>
              <a:defRPr sz="2000">
                <a:solidFill>
                  <a:schemeClr val="tx1"/>
                </a:solidFill>
                <a:latin typeface="Myriad Pro"/>
              </a:defRPr>
            </a:lvl2pPr>
            <a:lvl3pPr marL="1143000" indent="-228600">
              <a:spcBef>
                <a:spcPct val="20000"/>
              </a:spcBef>
              <a:buClr>
                <a:srgbClr val="4E84C4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Myriad Pro"/>
              </a:defRPr>
            </a:lvl3pPr>
            <a:lvl4pPr marL="1600200" indent="-228600">
              <a:spcBef>
                <a:spcPct val="20000"/>
              </a:spcBef>
              <a:buClr>
                <a:srgbClr val="4E84C4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yriad Pro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en-US" sz="1200">
                <a:latin typeface="Calibri" panose="020F0502020204030204" pitchFamily="34" charset="0"/>
              </a:rPr>
              <a:t>Who are my most valuable customers?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sz="1200">
                <a:latin typeface="Calibri" panose="020F0502020204030204" pitchFamily="34" charset="0"/>
              </a:rPr>
              <a:t>What does my customer want? 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sz="1200">
                <a:latin typeface="Calibri" panose="020F0502020204030204" pitchFamily="34" charset="0"/>
              </a:rPr>
              <a:t>Where are customers spending more time?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sz="1200">
                <a:latin typeface="Calibri" panose="020F0502020204030204" pitchFamily="34" charset="0"/>
              </a:rPr>
              <a:t>How is the footfall?</a:t>
            </a:r>
            <a:endParaRPr lang="en-IN" altLang="en-US" sz="1200">
              <a:latin typeface="Calibri" panose="020F0502020204030204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5006254" y="1247775"/>
            <a:ext cx="0" cy="133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/>
          <p:cNvSpPr txBox="1">
            <a:spLocks/>
          </p:cNvSpPr>
          <p:nvPr/>
        </p:nvSpPr>
        <p:spPr>
          <a:xfrm>
            <a:off x="512042" y="265177"/>
            <a:ext cx="10058400" cy="48463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778" b="1" kern="1200" baseline="0">
                <a:solidFill>
                  <a:schemeClr val="bg1"/>
                </a:solidFill>
                <a:latin typeface="+mj-lt"/>
                <a:ea typeface="Calibri" pitchFamily="34" charset="0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5pPr>
            <a:lvl6pPr marL="406405"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6pPr>
            <a:lvl7pPr marL="812810"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7pPr>
            <a:lvl8pPr marL="1219215"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8pPr>
            <a:lvl9pPr marL="1625620" algn="l" rtl="0" eaLnBrk="1" fontAlgn="base" hangingPunct="1">
              <a:spcBef>
                <a:spcPct val="0"/>
              </a:spcBef>
              <a:spcAft>
                <a:spcPct val="0"/>
              </a:spcAft>
              <a:defRPr sz="2489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r>
              <a:rPr lang="en-US" altLang="en-US" sz="2528" dirty="0">
                <a:solidFill>
                  <a:srgbClr val="005A9B">
                    <a:lumMod val="75000"/>
                  </a:srgbClr>
                </a:solidFill>
              </a:rPr>
              <a:t>A Day in the Life of Store Associate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504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6479" y="683373"/>
            <a:ext cx="12043320" cy="416134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r>
              <a:rPr lang="en-IN" sz="1900" b="1" dirty="0" smtClean="0"/>
              <a:t>Employee, Energy and Maintenance costs attribute to major expenses for most stores…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539" y="2347954"/>
            <a:ext cx="1422400" cy="5539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1400" dirty="0" smtClean="0"/>
              <a:t>Engage Customers</a:t>
            </a:r>
            <a:endParaRPr lang="en-US" sz="14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2119051" y="2260870"/>
            <a:ext cx="0" cy="79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50482" y="2278811"/>
            <a:ext cx="2050163" cy="5539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1400" dirty="0" smtClean="0"/>
              <a:t>Increase </a:t>
            </a:r>
          </a:p>
          <a:p>
            <a:pPr algn="ctr"/>
            <a:r>
              <a:rPr lang="en-US" sz="1400" dirty="0" smtClean="0"/>
              <a:t>Associates productivity</a:t>
            </a:r>
            <a:endParaRPr lang="en-US" sz="14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798529" y="2246356"/>
            <a:ext cx="0" cy="861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985649" y="2246356"/>
            <a:ext cx="0" cy="861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39572" y="2255566"/>
            <a:ext cx="2023337" cy="5539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1400" dirty="0" smtClean="0"/>
              <a:t>Increase </a:t>
            </a:r>
          </a:p>
          <a:p>
            <a:pPr algn="ctr"/>
            <a:r>
              <a:rPr lang="en-US" sz="1400" dirty="0" smtClean="0"/>
              <a:t>Stock availability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7466292" y="2347954"/>
            <a:ext cx="2108690" cy="5539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1400" dirty="0" smtClean="0"/>
              <a:t>Automate </a:t>
            </a:r>
          </a:p>
          <a:p>
            <a:pPr algn="ctr"/>
            <a:r>
              <a:rPr lang="en-US" sz="1400" dirty="0" smtClean="0"/>
              <a:t>Content Management</a:t>
            </a:r>
            <a:endParaRPr lang="en-US" sz="14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9735469" y="2246356"/>
            <a:ext cx="0" cy="861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287200" y="2347954"/>
            <a:ext cx="1893078" cy="5539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1400" dirty="0" smtClean="0"/>
              <a:t>Manage </a:t>
            </a:r>
          </a:p>
          <a:p>
            <a:pPr algn="ctr"/>
            <a:r>
              <a:rPr lang="en-US" sz="1400" dirty="0" smtClean="0"/>
              <a:t>Energy &amp; Devices</a:t>
            </a:r>
            <a:endParaRPr lang="en-US" sz="1400" dirty="0"/>
          </a:p>
        </p:txBody>
      </p:sp>
      <p:sp>
        <p:nvSpPr>
          <p:cNvPr id="45" name="Donut 44"/>
          <p:cNvSpPr/>
          <p:nvPr/>
        </p:nvSpPr>
        <p:spPr>
          <a:xfrm>
            <a:off x="328432" y="2311968"/>
            <a:ext cx="487680" cy="487680"/>
          </a:xfrm>
          <a:prstGeom prst="donut">
            <a:avLst>
              <a:gd name="adj" fmla="val 186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Donut 45"/>
          <p:cNvSpPr/>
          <p:nvPr/>
        </p:nvSpPr>
        <p:spPr>
          <a:xfrm>
            <a:off x="2357120" y="2311968"/>
            <a:ext cx="487680" cy="487680"/>
          </a:xfrm>
          <a:prstGeom prst="donut">
            <a:avLst>
              <a:gd name="adj" fmla="val 186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Donut 47"/>
          <p:cNvSpPr/>
          <p:nvPr/>
        </p:nvSpPr>
        <p:spPr>
          <a:xfrm>
            <a:off x="4853350" y="2311968"/>
            <a:ext cx="487680" cy="487680"/>
          </a:xfrm>
          <a:prstGeom prst="donut">
            <a:avLst>
              <a:gd name="adj" fmla="val 186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9" name="Donut 48"/>
          <p:cNvSpPr/>
          <p:nvPr/>
        </p:nvSpPr>
        <p:spPr>
          <a:xfrm>
            <a:off x="7170617" y="2311968"/>
            <a:ext cx="487680" cy="487680"/>
          </a:xfrm>
          <a:prstGeom prst="donut">
            <a:avLst>
              <a:gd name="adj" fmla="val 186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Donut 49"/>
          <p:cNvSpPr/>
          <p:nvPr/>
        </p:nvSpPr>
        <p:spPr>
          <a:xfrm>
            <a:off x="9998206" y="2311968"/>
            <a:ext cx="487680" cy="487680"/>
          </a:xfrm>
          <a:prstGeom prst="donut">
            <a:avLst>
              <a:gd name="adj" fmla="val 186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907216" y="3411693"/>
            <a:ext cx="3792058" cy="36932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600" dirty="0" smtClean="0"/>
              <a:t>Personalized experience for customers</a:t>
            </a:r>
            <a:endParaRPr lang="en-US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7907215" y="4145362"/>
            <a:ext cx="3170256" cy="36932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dirty="0" smtClean="0"/>
              <a:t>More work done by associates</a:t>
            </a:r>
            <a:endParaRPr lang="en-US" sz="1600" dirty="0"/>
          </a:p>
        </p:txBody>
      </p:sp>
      <p:sp>
        <p:nvSpPr>
          <p:cNvPr id="58" name="TextBox 57"/>
          <p:cNvSpPr txBox="1"/>
          <p:nvPr/>
        </p:nvSpPr>
        <p:spPr>
          <a:xfrm>
            <a:off x="7907215" y="4936620"/>
            <a:ext cx="2116920" cy="36932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600" dirty="0" smtClean="0"/>
              <a:t>Optimized inventory</a:t>
            </a:r>
            <a:endParaRPr lang="en-US" sz="1600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07215" y="5428450"/>
            <a:ext cx="36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907216" y="5634511"/>
            <a:ext cx="2992160" cy="36932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600" dirty="0" smtClean="0"/>
              <a:t>Reduced Energy consumption</a:t>
            </a:r>
            <a:endParaRPr lang="en-US" sz="1600" dirty="0"/>
          </a:p>
        </p:txBody>
      </p:sp>
      <p:pic>
        <p:nvPicPr>
          <p:cNvPr id="1026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7388" y="3364959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7388" y="4111769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7388" y="4921426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7388" y="5649533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itle 3"/>
          <p:cNvSpPr>
            <a:spLocks noGrp="1"/>
          </p:cNvSpPr>
          <p:nvPr>
            <p:ph type="title"/>
          </p:nvPr>
        </p:nvSpPr>
        <p:spPr>
          <a:xfrm>
            <a:off x="512042" y="250663"/>
            <a:ext cx="10058400" cy="484633"/>
          </a:xfrm>
        </p:spPr>
        <p:txBody>
          <a:bodyPr/>
          <a:lstStyle/>
          <a:p>
            <a:r>
              <a:rPr lang="en-US" sz="2528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Why Internet of Things for Stores?</a:t>
            </a:r>
            <a:endParaRPr lang="en-IN" sz="2528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2" name="Picture 2" descr="http://www.tcs.com/industries/retail-consumer-products/retail/PublishingImages/Forum-4-Digidexterous-Stores-image-II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0516" y="3061866"/>
            <a:ext cx="6002046" cy="352800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7206429" y="3002383"/>
            <a:ext cx="1838199" cy="312449"/>
          </a:xfrm>
          <a:prstGeom prst="rect">
            <a:avLst/>
          </a:prstGeom>
          <a:solidFill>
            <a:srgbClr val="55A51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r>
              <a:rPr lang="en-US" sz="1900" b="1" dirty="0" smtClean="0"/>
              <a:t>Leading to…</a:t>
            </a:r>
            <a:endParaRPr lang="en-IN" sz="1900" b="1" dirty="0"/>
          </a:p>
        </p:txBody>
      </p:sp>
      <p:sp>
        <p:nvSpPr>
          <p:cNvPr id="36" name="Rectangle 35"/>
          <p:cNvSpPr/>
          <p:nvPr/>
        </p:nvSpPr>
        <p:spPr>
          <a:xfrm>
            <a:off x="96478" y="1843232"/>
            <a:ext cx="2700000" cy="35223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r>
              <a:rPr lang="en-US" sz="2000" b="1" dirty="0" smtClean="0"/>
              <a:t>TCUP in </a:t>
            </a:r>
            <a:r>
              <a:rPr lang="en-US" sz="2000" b="1" dirty="0"/>
              <a:t>store can…</a:t>
            </a:r>
            <a:endParaRPr lang="en-IN" sz="2000" b="1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7907215" y="4705138"/>
            <a:ext cx="36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907215" y="3963653"/>
            <a:ext cx="36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907215" y="6206061"/>
            <a:ext cx="36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907216" y="6365678"/>
            <a:ext cx="3357644" cy="36932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600" dirty="0" smtClean="0"/>
              <a:t>Predictive maintenance of devices</a:t>
            </a:r>
            <a:endParaRPr lang="en-US" sz="1600" dirty="0"/>
          </a:p>
        </p:txBody>
      </p:sp>
      <p:pic>
        <p:nvPicPr>
          <p:cNvPr id="42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7388" y="6380700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1249332"/>
            <a:ext cx="47481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200+ </a:t>
            </a:r>
            <a:r>
              <a:rPr lang="en-US" dirty="0" smtClean="0"/>
              <a:t>different </a:t>
            </a:r>
            <a:r>
              <a:rPr lang="en-US" b="1" dirty="0" smtClean="0"/>
              <a:t>device categories </a:t>
            </a:r>
            <a:r>
              <a:rPr lang="en-US" dirty="0" smtClean="0"/>
              <a:t>in the store – Fast evolving landscape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56007" y="1207938"/>
            <a:ext cx="7132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b="1" dirty="0" smtClean="0"/>
              <a:t>30,000+ service calls </a:t>
            </a:r>
            <a:r>
              <a:rPr lang="en-US" dirty="0" smtClean="0"/>
              <a:t>across stores for average large sized retailer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56007" y="163762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>
              <a:defRPr/>
            </a:pPr>
            <a:r>
              <a:rPr lang="en-US" b="1" dirty="0"/>
              <a:t>400+ Decisions </a:t>
            </a:r>
            <a:r>
              <a:rPr lang="en-US" dirty="0"/>
              <a:t>by the Store Manager on any given day</a:t>
            </a:r>
          </a:p>
        </p:txBody>
      </p:sp>
    </p:spTree>
    <p:extLst>
      <p:ext uri="{BB962C8B-B14F-4D97-AF65-F5344CB8AC3E}">
        <p14:creationId xmlns:p14="http://schemas.microsoft.com/office/powerpoint/2010/main" val="113619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94" y="155258"/>
            <a:ext cx="11424417" cy="484633"/>
          </a:xfrm>
        </p:spPr>
        <p:txBody>
          <a:bodyPr/>
          <a:lstStyle/>
          <a:p>
            <a:r>
              <a:rPr lang="en-US" sz="2500" dirty="0" smtClean="0">
                <a:solidFill>
                  <a:schemeClr val="accent6">
                    <a:lumMod val="75000"/>
                  </a:schemeClr>
                </a:solidFill>
              </a:rPr>
              <a:t>Personalized Customer experience – Making stores your front-end</a:t>
            </a:r>
            <a:endParaRPr lang="en-IN" sz="2500" dirty="0"/>
          </a:p>
        </p:txBody>
      </p:sp>
      <p:sp>
        <p:nvSpPr>
          <p:cNvPr id="31" name="Rectangle 30"/>
          <p:cNvSpPr/>
          <p:nvPr/>
        </p:nvSpPr>
        <p:spPr>
          <a:xfrm>
            <a:off x="161397" y="3561936"/>
            <a:ext cx="3600000" cy="316800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High valued customer</a:t>
            </a:r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02222" y="3920172"/>
            <a:ext cx="3600000" cy="2908800"/>
            <a:chOff x="0" y="3933009"/>
            <a:chExt cx="3600000" cy="2908800"/>
          </a:xfrm>
        </p:grpSpPr>
        <p:sp>
          <p:nvSpPr>
            <p:cNvPr id="35" name="Rectangle 34"/>
            <p:cNvSpPr/>
            <p:nvPr/>
          </p:nvSpPr>
          <p:spPr>
            <a:xfrm>
              <a:off x="0" y="6525009"/>
              <a:ext cx="3600000" cy="316800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Connected Dressing Room</a:t>
              </a:r>
              <a:endParaRPr lang="en-IN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6802" y="3933009"/>
              <a:ext cx="1781903" cy="25920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502" y="4304552"/>
              <a:ext cx="1154474" cy="1944000"/>
            </a:xfrm>
            <a:prstGeom prst="rect">
              <a:avLst/>
            </a:prstGeom>
          </p:spPr>
        </p:pic>
      </p:grpSp>
      <p:pic>
        <p:nvPicPr>
          <p:cNvPr id="13" name="Picture 2" descr="C:\Users\315834\AppData\Local\Temp\notes7D6C89\screen_23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321" y="751944"/>
            <a:ext cx="3313636" cy="264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02222" y="3561450"/>
            <a:ext cx="3600000" cy="315258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Merchandise Pickup</a:t>
            </a:r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2221" y="759924"/>
            <a:ext cx="3820970" cy="26328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321" y="4088825"/>
            <a:ext cx="3315600" cy="238326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98118" y="6513009"/>
            <a:ext cx="3600000" cy="316800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Location based promotions</a:t>
            </a:r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502222" y="4291715"/>
            <a:ext cx="2689778" cy="16004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dirty="0" smtClean="0"/>
              <a:t>Customers use Connected dressing room app to request for alternate merchandise (color, size) from inside the dressing room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3697347" y="1587695"/>
            <a:ext cx="1834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Premium </a:t>
            </a:r>
            <a:r>
              <a:rPr lang="en-US" dirty="0"/>
              <a:t>customers </a:t>
            </a:r>
            <a:r>
              <a:rPr lang="en-US" dirty="0" smtClean="0"/>
              <a:t>are handled with special attention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718261" y="1587695"/>
            <a:ext cx="2257699" cy="135421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dirty="0" smtClean="0"/>
              <a:t>Associates gets notification to pack order, when a customer with BOPIS order reaches store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3730103" y="4414825"/>
            <a:ext cx="1950823" cy="1508101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dirty="0" smtClean="0"/>
              <a:t>Customers get location specific promotions &amp; coupons on Mobile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61938" y="6172297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BLE Beacon</a:t>
            </a:r>
            <a:endParaRPr lang="en-IN" sz="1400" b="1" dirty="0"/>
          </a:p>
        </p:txBody>
      </p:sp>
      <p:sp>
        <p:nvSpPr>
          <p:cNvPr id="43" name="Rectangle 42"/>
          <p:cNvSpPr/>
          <p:nvPr/>
        </p:nvSpPr>
        <p:spPr>
          <a:xfrm>
            <a:off x="2625293" y="3146922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BLE Beacon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156441" y="6160931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BLE Beacon</a:t>
            </a:r>
            <a:endParaRPr lang="en-IN" sz="1400" b="1" dirty="0"/>
          </a:p>
        </p:txBody>
      </p:sp>
      <p:sp>
        <p:nvSpPr>
          <p:cNvPr id="45" name="Rectangle 44"/>
          <p:cNvSpPr/>
          <p:nvPr/>
        </p:nvSpPr>
        <p:spPr>
          <a:xfrm>
            <a:off x="6128240" y="3084985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BLE Beacon</a:t>
            </a:r>
            <a:endParaRPr lang="en-IN" sz="1400" b="1" dirty="0"/>
          </a:p>
        </p:txBody>
      </p:sp>
      <p:pic>
        <p:nvPicPr>
          <p:cNvPr id="1034" name="Picture 10" descr="https://cdn1.iconfinder.com/data/icons/mini-solid-icons-vol-19/16/931-12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391" y="3103570"/>
            <a:ext cx="295200" cy="2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s://cdn1.iconfinder.com/data/icons/mini-solid-icons-vol-19/16/931-12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221" y="3079057"/>
            <a:ext cx="295200" cy="2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 descr="https://cdn1.iconfinder.com/data/icons/mini-solid-icons-vol-19/16/931-12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840" y="6160931"/>
            <a:ext cx="295200" cy="2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https://cdn1.iconfinder.com/data/icons/mini-solid-icons-vol-19/16/931-12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221" y="6184874"/>
            <a:ext cx="295200" cy="2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0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94" y="155258"/>
            <a:ext cx="11424417" cy="484633"/>
          </a:xfrm>
        </p:spPr>
        <p:txBody>
          <a:bodyPr/>
          <a:lstStyle/>
          <a:p>
            <a:r>
              <a:rPr lang="en-US" sz="2500" dirty="0" smtClean="0">
                <a:solidFill>
                  <a:schemeClr val="accent6">
                    <a:lumMod val="75000"/>
                  </a:schemeClr>
                </a:solidFill>
              </a:rPr>
              <a:t>Empowering associates to increase productivity</a:t>
            </a:r>
            <a:endParaRPr lang="en-IN" sz="2500" dirty="0"/>
          </a:p>
        </p:txBody>
      </p:sp>
      <p:sp>
        <p:nvSpPr>
          <p:cNvPr id="29" name="Rectangle 28"/>
          <p:cNvSpPr/>
          <p:nvPr/>
        </p:nvSpPr>
        <p:spPr>
          <a:xfrm>
            <a:off x="449995" y="4537290"/>
            <a:ext cx="3600000" cy="315258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Location based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ask management</a:t>
            </a:r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939735" y="4535748"/>
            <a:ext cx="3600000" cy="316800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Expert Finder</a:t>
            </a:r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1" name="Picture 3" descr="IMG_0188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95" y="1105305"/>
            <a:ext cx="4320000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G_018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9735" y="1107188"/>
            <a:ext cx="4320000" cy="3238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429475" y="4535748"/>
            <a:ext cx="2448000" cy="316800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Smart Associate ID</a:t>
            </a:r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75016" y="4963025"/>
            <a:ext cx="3078521" cy="61554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dirty="0" smtClean="0"/>
              <a:t>Associate location based task assignment</a:t>
            </a:r>
          </a:p>
        </p:txBody>
      </p:sp>
      <p:pic>
        <p:nvPicPr>
          <p:cNvPr id="19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6300" y="5042199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504756" y="4963025"/>
            <a:ext cx="3078521" cy="61554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dirty="0" smtClean="0"/>
              <a:t>Interface to find experts for customer service</a:t>
            </a:r>
            <a:endParaRPr lang="en-US" sz="1600" dirty="0"/>
          </a:p>
        </p:txBody>
      </p:sp>
      <p:pic>
        <p:nvPicPr>
          <p:cNvPr id="21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6040" y="5042199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9634496" y="4957925"/>
            <a:ext cx="2601046" cy="36932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dirty="0" smtClean="0"/>
              <a:t>Android based smart ID</a:t>
            </a:r>
            <a:endParaRPr lang="en-US" sz="1600" dirty="0"/>
          </a:p>
        </p:txBody>
      </p:sp>
      <p:pic>
        <p:nvPicPr>
          <p:cNvPr id="23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5780" y="4963024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"/>
          <a:stretch/>
        </p:blipFill>
        <p:spPr>
          <a:xfrm>
            <a:off x="9027889" y="1112979"/>
            <a:ext cx="2279830" cy="3237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31" y="2868639"/>
            <a:ext cx="1117756" cy="1476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31" y="1105305"/>
            <a:ext cx="1120759" cy="146875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978066" y="3816458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BLE Beacon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290545" y="4030893"/>
            <a:ext cx="1090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/>
              <a:t>BLE Beacon</a:t>
            </a:r>
            <a:endParaRPr lang="en-IN" sz="1200" b="1" dirty="0"/>
          </a:p>
        </p:txBody>
      </p:sp>
      <p:pic>
        <p:nvPicPr>
          <p:cNvPr id="26" name="Picture 10" descr="https://cdn1.iconfinder.com/data/icons/mini-solid-icons-vol-19/16/931-12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134" y="3822746"/>
            <a:ext cx="295200" cy="2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375016" y="5586483"/>
            <a:ext cx="3078521" cy="61554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dirty="0" smtClean="0"/>
              <a:t>Prioritizing between alters and notifications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75017" y="6209941"/>
            <a:ext cx="3078521" cy="36932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dirty="0" smtClean="0"/>
              <a:t>Real-time activity tracking</a:t>
            </a:r>
          </a:p>
        </p:txBody>
      </p:sp>
      <p:pic>
        <p:nvPicPr>
          <p:cNvPr id="30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359" y="5626070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6300" y="6220500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5504756" y="5586483"/>
            <a:ext cx="3078521" cy="61554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dirty="0" smtClean="0"/>
              <a:t>Helps leverage on existing expertise</a:t>
            </a:r>
            <a:endParaRPr lang="en-US" sz="1600" dirty="0"/>
          </a:p>
        </p:txBody>
      </p:sp>
      <p:pic>
        <p:nvPicPr>
          <p:cNvPr id="34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6040" y="5665657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634496" y="5516821"/>
            <a:ext cx="2601046" cy="36932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dirty="0" smtClean="0"/>
              <a:t>Real-time task alerts</a:t>
            </a:r>
            <a:endParaRPr lang="en-US" sz="1600" dirty="0"/>
          </a:p>
        </p:txBody>
      </p:sp>
      <p:pic>
        <p:nvPicPr>
          <p:cNvPr id="36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5780" y="5521920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9649009" y="6122857"/>
            <a:ext cx="2731675" cy="36932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dirty="0" smtClean="0"/>
              <a:t>Customer, product look-up</a:t>
            </a:r>
            <a:endParaRPr lang="en-US" sz="1600" dirty="0"/>
          </a:p>
        </p:txBody>
      </p:sp>
      <p:pic>
        <p:nvPicPr>
          <p:cNvPr id="38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0294" y="6127956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https://cdn1.iconfinder.com/data/icons/mini-solid-icons-vol-19/16/931-12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889" y="4034691"/>
            <a:ext cx="295200" cy="2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68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94" y="155258"/>
            <a:ext cx="11424417" cy="484633"/>
          </a:xfrm>
        </p:spPr>
        <p:txBody>
          <a:bodyPr/>
          <a:lstStyle/>
          <a:p>
            <a:r>
              <a:rPr lang="en-US" sz="2500" dirty="0" smtClean="0">
                <a:solidFill>
                  <a:schemeClr val="accent6">
                    <a:lumMod val="75000"/>
                  </a:schemeClr>
                </a:solidFill>
              </a:rPr>
              <a:t>Inventory Management – Leveraging RFID</a:t>
            </a:r>
            <a:endParaRPr lang="en-IN" sz="2500" dirty="0"/>
          </a:p>
        </p:txBody>
      </p:sp>
      <p:sp>
        <p:nvSpPr>
          <p:cNvPr id="31" name="Rectangle 30"/>
          <p:cNvSpPr/>
          <p:nvPr/>
        </p:nvSpPr>
        <p:spPr>
          <a:xfrm>
            <a:off x="161397" y="4841535"/>
            <a:ext cx="3600000" cy="316800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Tracking High valued Items</a:t>
            </a:r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345871" y="4841535"/>
            <a:ext cx="3600000" cy="316800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RFID based Planogram compliance</a:t>
            </a:r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2" descr="C:\Users\315834\AppData\Local\Temp\notes7D6C89\screen_2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233" y="1354470"/>
            <a:ext cx="3478240" cy="27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268298" y="4841049"/>
            <a:ext cx="3600000" cy="315258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RFID Stock replenishment</a:t>
            </a:r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526"/>
          <a:stretch/>
        </p:blipFill>
        <p:spPr>
          <a:xfrm>
            <a:off x="4031682" y="1372470"/>
            <a:ext cx="4073231" cy="273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99332" y="1559013"/>
            <a:ext cx="2693077" cy="2664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45871" y="5501022"/>
            <a:ext cx="3601301" cy="36932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600" dirty="0" smtClean="0"/>
              <a:t>Ensure the right product in right shelf</a:t>
            </a:r>
            <a:endParaRPr lang="en-US" sz="1600" dirty="0"/>
          </a:p>
        </p:txBody>
      </p:sp>
      <p:pic>
        <p:nvPicPr>
          <p:cNvPr id="27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4301" y="5454288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728381" y="5471997"/>
            <a:ext cx="2796593" cy="36932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600" dirty="0" smtClean="0"/>
              <a:t>Ensuring product availability</a:t>
            </a:r>
            <a:endParaRPr lang="en-US" sz="1600" dirty="0"/>
          </a:p>
        </p:txBody>
      </p:sp>
      <p:pic>
        <p:nvPicPr>
          <p:cNvPr id="29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8553" y="5425263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171820" y="5456507"/>
            <a:ext cx="1751435" cy="36932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600" dirty="0" smtClean="0"/>
              <a:t>Preventing fraud</a:t>
            </a:r>
            <a:endParaRPr lang="en-US" sz="1600" dirty="0"/>
          </a:p>
        </p:txBody>
      </p:sp>
      <p:pic>
        <p:nvPicPr>
          <p:cNvPr id="32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992" y="5409773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www.masoft.net/images/rfd_02-12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108" y="1400079"/>
            <a:ext cx="550074" cy="55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masoft.net/images/rfd_02-12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794" y="1427094"/>
            <a:ext cx="550074" cy="55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masoft.net/images/rfd_02-12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335" y="1125042"/>
            <a:ext cx="550074" cy="55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59727" y="6131606"/>
            <a:ext cx="2611030" cy="36932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600" dirty="0" smtClean="0"/>
              <a:t>Tracking items at all times</a:t>
            </a:r>
            <a:endParaRPr lang="en-US" sz="1600" dirty="0"/>
          </a:p>
        </p:txBody>
      </p:sp>
      <p:pic>
        <p:nvPicPr>
          <p:cNvPr id="20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899" y="6084872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764059" y="6131606"/>
            <a:ext cx="2482405" cy="36932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600" dirty="0" smtClean="0"/>
              <a:t>Prevents shelf-</a:t>
            </a:r>
            <a:r>
              <a:rPr lang="en-US" sz="1600" dirty="0" err="1" smtClean="0"/>
              <a:t>stockouts</a:t>
            </a:r>
            <a:endParaRPr lang="en-US" sz="1600" dirty="0"/>
          </a:p>
        </p:txBody>
      </p:sp>
      <p:pic>
        <p:nvPicPr>
          <p:cNvPr id="22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4231" y="6084872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8377014" y="6084872"/>
            <a:ext cx="3391307" cy="36932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600" dirty="0" smtClean="0"/>
              <a:t>Helps identify hot locations in shelf</a:t>
            </a:r>
            <a:endParaRPr lang="en-US" sz="1600" dirty="0"/>
          </a:p>
        </p:txBody>
      </p:sp>
      <p:pic>
        <p:nvPicPr>
          <p:cNvPr id="24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8298" y="6084872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21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94" y="155258"/>
            <a:ext cx="11424417" cy="484633"/>
          </a:xfrm>
        </p:spPr>
        <p:txBody>
          <a:bodyPr/>
          <a:lstStyle/>
          <a:p>
            <a:r>
              <a:rPr lang="en-US" sz="2500" dirty="0" smtClean="0">
                <a:solidFill>
                  <a:schemeClr val="accent6">
                    <a:lumMod val="75000"/>
                  </a:schemeClr>
                </a:solidFill>
              </a:rPr>
              <a:t>Automated content management</a:t>
            </a:r>
            <a:endParaRPr lang="en-IN" sz="2500" dirty="0"/>
          </a:p>
        </p:txBody>
      </p:sp>
      <p:sp>
        <p:nvSpPr>
          <p:cNvPr id="31" name="Rectangle 30"/>
          <p:cNvSpPr/>
          <p:nvPr/>
        </p:nvSpPr>
        <p:spPr>
          <a:xfrm>
            <a:off x="1388196" y="4818809"/>
            <a:ext cx="3600000" cy="316800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Freshness based mark-downs</a:t>
            </a:r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27055" y="4841049"/>
            <a:ext cx="3600000" cy="315258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Social sentiment analysis</a:t>
            </a:r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87139" y="5471994"/>
            <a:ext cx="3990462" cy="61554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dirty="0" smtClean="0"/>
              <a:t>Real-time data from Social media trend on products present in the store</a:t>
            </a:r>
            <a:endParaRPr lang="en-US" sz="1600" dirty="0"/>
          </a:p>
        </p:txBody>
      </p:sp>
      <p:pic>
        <p:nvPicPr>
          <p:cNvPr id="29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7310" y="5526858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595049" y="5587138"/>
            <a:ext cx="3806485" cy="36932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600" dirty="0" err="1" smtClean="0"/>
              <a:t>Odormeter</a:t>
            </a:r>
            <a:r>
              <a:rPr lang="en-US" sz="1600" dirty="0" smtClean="0"/>
              <a:t> based real-time markdowns</a:t>
            </a:r>
            <a:endParaRPr lang="en-US" sz="1600" dirty="0"/>
          </a:p>
        </p:txBody>
      </p:sp>
      <p:pic>
        <p:nvPicPr>
          <p:cNvPr id="32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221" y="5540404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groceryheadquarters.com/wp-content/uploads/2012/02/tech2-e1331563150868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8196" y="1342482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twimgs.com/informationweek/galleries/automated/831/01_Title_Page_full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3680" y="935131"/>
            <a:ext cx="4106749" cy="364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87139" y="6058064"/>
            <a:ext cx="3990462" cy="36932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dirty="0" smtClean="0"/>
              <a:t>Positively influences buying decision</a:t>
            </a:r>
            <a:endParaRPr lang="en-US" sz="1600" dirty="0"/>
          </a:p>
        </p:txBody>
      </p:sp>
      <p:pic>
        <p:nvPicPr>
          <p:cNvPr id="12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7310" y="6112928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95049" y="6133047"/>
            <a:ext cx="3768013" cy="36932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600" dirty="0" smtClean="0"/>
              <a:t>Prevents Deli products wastage losses</a:t>
            </a:r>
            <a:endParaRPr lang="en-US" sz="1600" dirty="0"/>
          </a:p>
        </p:txBody>
      </p:sp>
      <p:pic>
        <p:nvPicPr>
          <p:cNvPr id="14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221" y="6086313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8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94" y="155258"/>
            <a:ext cx="11424417" cy="484633"/>
          </a:xfrm>
        </p:spPr>
        <p:txBody>
          <a:bodyPr/>
          <a:lstStyle/>
          <a:p>
            <a:r>
              <a:rPr lang="en-US" sz="2500" dirty="0" smtClean="0">
                <a:solidFill>
                  <a:schemeClr val="accent6">
                    <a:lumMod val="75000"/>
                  </a:schemeClr>
                </a:solidFill>
              </a:rPr>
              <a:t>Energy and Devices management</a:t>
            </a:r>
            <a:endParaRPr lang="en-IN" sz="2500" dirty="0"/>
          </a:p>
        </p:txBody>
      </p:sp>
      <p:sp>
        <p:nvSpPr>
          <p:cNvPr id="31" name="Rectangle 30"/>
          <p:cNvSpPr/>
          <p:nvPr/>
        </p:nvSpPr>
        <p:spPr>
          <a:xfrm>
            <a:off x="546511" y="4818603"/>
            <a:ext cx="3420000" cy="316800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Beacon Management</a:t>
            </a:r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561023" y="4841535"/>
            <a:ext cx="3600000" cy="316800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Freezer open detection</a:t>
            </a:r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7579" y="4841049"/>
            <a:ext cx="3600000" cy="315258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Energy Management</a:t>
            </a:r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52691" y="5704222"/>
            <a:ext cx="3051470" cy="36932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600" dirty="0" smtClean="0"/>
              <a:t>Nearest associate gets notified</a:t>
            </a:r>
            <a:endParaRPr lang="en-US" sz="1600" dirty="0"/>
          </a:p>
        </p:txBody>
      </p:sp>
      <p:pic>
        <p:nvPicPr>
          <p:cNvPr id="27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8734" y="5657488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5037662" y="5573594"/>
            <a:ext cx="2963337" cy="61554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dirty="0" smtClean="0"/>
              <a:t>Manage energy consumption across multiple stores</a:t>
            </a:r>
            <a:endParaRPr lang="en-US" sz="1600" dirty="0"/>
          </a:p>
        </p:txBody>
      </p:sp>
      <p:pic>
        <p:nvPicPr>
          <p:cNvPr id="29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7834" y="5526860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057685" y="5585122"/>
            <a:ext cx="2868728" cy="36932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600" dirty="0" smtClean="0"/>
              <a:t>Real-time sensor information</a:t>
            </a:r>
            <a:endParaRPr lang="en-US" sz="1600" dirty="0"/>
          </a:p>
        </p:txBody>
      </p:sp>
      <p:pic>
        <p:nvPicPr>
          <p:cNvPr id="32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857" y="5538388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12594" y="618003"/>
            <a:ext cx="2772000" cy="4208934"/>
          </a:xfrm>
          <a:prstGeom prst="rect">
            <a:avLst/>
          </a:prstGeom>
          <a:ln w="28575">
            <a:solidFill>
              <a:schemeClr val="accent3">
                <a:lumMod val="20000"/>
                <a:lumOff val="80000"/>
              </a:schemeClr>
            </a:solidFill>
          </a:ln>
        </p:spPr>
      </p:pic>
      <p:pic>
        <p:nvPicPr>
          <p:cNvPr id="4098" name="Picture 2" descr="http://www.homeappliancemfg.com/photo/big_48adb662b73b0a0b9a3e868885096cba/top-open-door-chest-freez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6427" y="1351959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2158" y="1589818"/>
            <a:ext cx="4282601" cy="25342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57685" y="6075979"/>
            <a:ext cx="2617057" cy="36932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600" dirty="0" smtClean="0"/>
              <a:t>Register all store beacons</a:t>
            </a:r>
            <a:endParaRPr lang="en-US" sz="1600" dirty="0"/>
          </a:p>
        </p:txBody>
      </p:sp>
      <p:pic>
        <p:nvPicPr>
          <p:cNvPr id="18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857" y="6029245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57685" y="6541781"/>
            <a:ext cx="2857507" cy="36932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600" dirty="0" smtClean="0"/>
              <a:t>Manages all sensors in store</a:t>
            </a:r>
            <a:endParaRPr lang="en-US" sz="1600" dirty="0"/>
          </a:p>
        </p:txBody>
      </p:sp>
      <p:pic>
        <p:nvPicPr>
          <p:cNvPr id="20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857" y="6495047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44671" y="6234006"/>
            <a:ext cx="2963337" cy="36932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dirty="0" smtClean="0"/>
              <a:t>Real-time data analytics</a:t>
            </a:r>
            <a:endParaRPr lang="en-US" sz="1600" dirty="0"/>
          </a:p>
        </p:txBody>
      </p:sp>
      <p:pic>
        <p:nvPicPr>
          <p:cNvPr id="22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787" y="6187272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9140530" y="6234006"/>
            <a:ext cx="2652323" cy="36932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600" dirty="0" smtClean="0"/>
              <a:t>No manager interventions</a:t>
            </a:r>
            <a:endParaRPr lang="en-US" sz="1600" dirty="0"/>
          </a:p>
        </p:txBody>
      </p:sp>
      <p:pic>
        <p:nvPicPr>
          <p:cNvPr id="24" name="Picture 2" descr="https://encrypted-tbn3.gstatic.com/images?q=tbn:ANd9GcS1TkSpSHuCEc6aB9yy_GNEYYe4uOJLqxTGtpzK4F2xdodOx2My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6573" y="6187272"/>
            <a:ext cx="5087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12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28" dirty="0" smtClean="0">
                <a:solidFill>
                  <a:srgbClr val="005A9B">
                    <a:lumMod val="75000"/>
                  </a:srgbClr>
                </a:solidFill>
              </a:rPr>
              <a:t>Empowering Stores - TCS Connected Universe Platform (TCUP)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29021" y="1248018"/>
            <a:ext cx="11763985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sz="1467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TCS Connected Universe Platform (TCUP) is a </a:t>
            </a:r>
            <a:r>
              <a:rPr lang="en-US" sz="1467" b="1" dirty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Platform-as-a-Service</a:t>
            </a:r>
            <a:r>
              <a:rPr lang="en-US" sz="1467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(PaaS) offering that accelerates the development and deployment of IoT applications for Retail </a:t>
            </a:r>
            <a:r>
              <a:rPr lang="en-US" sz="1467" dirty="0" smtClean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Organizations.  </a:t>
            </a:r>
            <a:endParaRPr lang="en-US" sz="1467" dirty="0">
              <a:solidFill>
                <a:srgbClr val="0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6971" y="903819"/>
            <a:ext cx="1144787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sz="1867" b="1" dirty="0">
                <a:solidFill>
                  <a:srgbClr val="000000"/>
                </a:solidFill>
              </a:rPr>
              <a:t>TCS </a:t>
            </a:r>
            <a:r>
              <a:rPr lang="en-US" sz="1867" dirty="0">
                <a:solidFill>
                  <a:srgbClr val="000000"/>
                </a:solidFill>
              </a:rPr>
              <a:t>Provides a</a:t>
            </a:r>
            <a:r>
              <a:rPr lang="en-US" sz="1867" b="1" dirty="0">
                <a:solidFill>
                  <a:srgbClr val="000000"/>
                </a:solidFill>
              </a:rPr>
              <a:t> Scalable IOT Cloud Platform </a:t>
            </a:r>
            <a:r>
              <a:rPr lang="en-US" sz="1867" dirty="0">
                <a:solidFill>
                  <a:srgbClr val="000000"/>
                </a:solidFill>
              </a:rPr>
              <a:t>coupled with </a:t>
            </a:r>
            <a:r>
              <a:rPr lang="en-US" sz="1867" b="1" dirty="0">
                <a:solidFill>
                  <a:srgbClr val="000000"/>
                </a:solidFill>
              </a:rPr>
              <a:t>Deep Analytical </a:t>
            </a:r>
            <a:r>
              <a:rPr lang="en-US" sz="1867" dirty="0">
                <a:solidFill>
                  <a:srgbClr val="000000"/>
                </a:solidFill>
              </a:rPr>
              <a:t>and</a:t>
            </a:r>
            <a:r>
              <a:rPr lang="en-US" sz="1867" b="1" dirty="0">
                <a:solidFill>
                  <a:srgbClr val="000000"/>
                </a:solidFill>
              </a:rPr>
              <a:t> Mobile led Capabilities </a:t>
            </a:r>
            <a:endParaRPr lang="en-IN" sz="1867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04091" y="5233846"/>
            <a:ext cx="2769660" cy="167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IN" sz="1467" b="1" dirty="0">
                <a:solidFill>
                  <a:srgbClr val="000000"/>
                </a:solidFill>
              </a:rPr>
              <a:t>Platform Capabilities</a:t>
            </a:r>
            <a:endParaRPr lang="en-IN" sz="1600" b="1" dirty="0">
              <a:solidFill>
                <a:srgbClr val="000000"/>
              </a:solidFill>
            </a:endParaRPr>
          </a:p>
          <a:p>
            <a:pPr marL="228594" indent="-228594" defTabSz="914377">
              <a:buFont typeface="Arial" panose="020B0604020202020204" pitchFamily="34" charset="0"/>
              <a:buChar char="•"/>
            </a:pPr>
            <a:r>
              <a:rPr lang="en-IN" sz="1467" dirty="0">
                <a:solidFill>
                  <a:srgbClr val="000000"/>
                </a:solidFill>
              </a:rPr>
              <a:t>Device Management</a:t>
            </a:r>
          </a:p>
          <a:p>
            <a:pPr marL="228594" indent="-228594" defTabSz="914377">
              <a:buFont typeface="Arial" panose="020B0604020202020204" pitchFamily="34" charset="0"/>
              <a:buChar char="•"/>
            </a:pPr>
            <a:r>
              <a:rPr lang="en-IN" sz="1467" dirty="0">
                <a:solidFill>
                  <a:srgbClr val="000000"/>
                </a:solidFill>
              </a:rPr>
              <a:t>Sensor Data Management</a:t>
            </a:r>
          </a:p>
          <a:p>
            <a:pPr marL="228594" indent="-228594" defTabSz="914377">
              <a:buFont typeface="Arial" panose="020B0604020202020204" pitchFamily="34" charset="0"/>
              <a:buChar char="•"/>
            </a:pPr>
            <a:r>
              <a:rPr lang="en-IN" sz="1467" dirty="0">
                <a:solidFill>
                  <a:srgbClr val="000000"/>
                </a:solidFill>
              </a:rPr>
              <a:t>Message Routing</a:t>
            </a:r>
          </a:p>
          <a:p>
            <a:pPr marL="228594" indent="-228594" defTabSz="914377">
              <a:buFont typeface="Arial" panose="020B0604020202020204" pitchFamily="34" charset="0"/>
              <a:buChar char="•"/>
            </a:pPr>
            <a:r>
              <a:rPr lang="en-IN" sz="1467" dirty="0">
                <a:solidFill>
                  <a:srgbClr val="000000"/>
                </a:solidFill>
              </a:rPr>
              <a:t>Task Services</a:t>
            </a:r>
          </a:p>
          <a:p>
            <a:pPr marL="228594" indent="-228594" defTabSz="914377">
              <a:buFont typeface="Arial" panose="020B0604020202020204" pitchFamily="34" charset="0"/>
              <a:buChar char="•"/>
            </a:pPr>
            <a:r>
              <a:rPr lang="en-IN" sz="1467" dirty="0">
                <a:solidFill>
                  <a:srgbClr val="000000"/>
                </a:solidFill>
              </a:rPr>
              <a:t>Complex Event Processing</a:t>
            </a:r>
          </a:p>
          <a:p>
            <a:pPr marL="228594" indent="-228594" defTabSz="914377">
              <a:buFont typeface="Arial" panose="020B0604020202020204" pitchFamily="34" charset="0"/>
              <a:buChar char="•"/>
            </a:pPr>
            <a:r>
              <a:rPr lang="en-IN" sz="1467" dirty="0">
                <a:solidFill>
                  <a:srgbClr val="000000"/>
                </a:solidFill>
              </a:rPr>
              <a:t>API Gateway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4779" y="3434765"/>
            <a:ext cx="1402892" cy="98134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9810143" y="4416109"/>
            <a:ext cx="1742165" cy="835601"/>
          </a:xfrm>
          <a:prstGeom prst="rect">
            <a:avLst/>
          </a:prstGeom>
        </p:spPr>
        <p:txBody>
          <a:bodyPr wrap="square" lIns="48000" tIns="48000" rIns="48000" bIns="48000">
            <a:spAutoFit/>
          </a:bodyPr>
          <a:lstStyle/>
          <a:p>
            <a:pPr algn="ctr" defTabSz="914377"/>
            <a:r>
              <a:rPr lang="en-US" sz="1200" dirty="0">
                <a:solidFill>
                  <a:srgbClr val="0063BE">
                    <a:lumMod val="75000"/>
                  </a:srgbClr>
                </a:solidFill>
              </a:rPr>
              <a:t>TCS </a:t>
            </a:r>
            <a:r>
              <a:rPr lang="en-US" sz="1200" dirty="0" smtClean="0">
                <a:solidFill>
                  <a:srgbClr val="0063BE">
                    <a:lumMod val="75000"/>
                  </a:srgbClr>
                </a:solidFill>
              </a:rPr>
              <a:t>won </a:t>
            </a:r>
            <a:r>
              <a:rPr lang="en-US" sz="1200" b="1" dirty="0" smtClean="0">
                <a:solidFill>
                  <a:srgbClr val="0063BE">
                    <a:lumMod val="75000"/>
                  </a:srgbClr>
                </a:solidFill>
              </a:rPr>
              <a:t>the </a:t>
            </a:r>
            <a:r>
              <a:rPr lang="en-US" sz="1200" b="1" dirty="0">
                <a:solidFill>
                  <a:srgbClr val="0063BE">
                    <a:lumMod val="75000"/>
                  </a:srgbClr>
                </a:solidFill>
              </a:rPr>
              <a:t>2014 M2M Evolution </a:t>
            </a:r>
            <a:r>
              <a:rPr lang="en-US" sz="1200" b="1" dirty="0" err="1">
                <a:solidFill>
                  <a:srgbClr val="0063BE">
                    <a:lumMod val="75000"/>
                  </a:srgbClr>
                </a:solidFill>
              </a:rPr>
              <a:t>IoT</a:t>
            </a:r>
            <a:r>
              <a:rPr lang="en-US" sz="1200" b="1" dirty="0">
                <a:solidFill>
                  <a:srgbClr val="0063BE">
                    <a:lumMod val="75000"/>
                  </a:srgbClr>
                </a:solidFill>
              </a:rPr>
              <a:t> Excellence </a:t>
            </a:r>
            <a:r>
              <a:rPr lang="en-US" sz="1200" b="1" dirty="0" smtClean="0">
                <a:solidFill>
                  <a:srgbClr val="0063BE">
                    <a:lumMod val="75000"/>
                  </a:srgbClr>
                </a:solidFill>
              </a:rPr>
              <a:t>Award</a:t>
            </a:r>
            <a:r>
              <a:rPr lang="en-US" sz="1200" dirty="0" smtClean="0">
                <a:solidFill>
                  <a:srgbClr val="0063BE">
                    <a:lumMod val="75000"/>
                  </a:srgbClr>
                </a:solidFill>
              </a:rPr>
              <a:t> </a:t>
            </a:r>
            <a:r>
              <a:rPr lang="en-US" sz="1200" dirty="0">
                <a:solidFill>
                  <a:srgbClr val="0063BE">
                    <a:lumMod val="75000"/>
                  </a:srgbClr>
                </a:solidFill>
              </a:rPr>
              <a:t>for its TCUP </a:t>
            </a:r>
            <a:r>
              <a:rPr lang="en-US" sz="1200" dirty="0" err="1">
                <a:solidFill>
                  <a:srgbClr val="0063BE">
                    <a:lumMod val="75000"/>
                  </a:srgbClr>
                </a:solidFill>
              </a:rPr>
              <a:t>IoT</a:t>
            </a:r>
            <a:r>
              <a:rPr lang="en-US" sz="1200" dirty="0">
                <a:solidFill>
                  <a:srgbClr val="0063BE">
                    <a:lumMod val="75000"/>
                  </a:srgbClr>
                </a:solidFill>
              </a:rPr>
              <a:t> platform</a:t>
            </a:r>
            <a:endParaRPr lang="en-US" sz="1200" dirty="0">
              <a:solidFill>
                <a:srgbClr val="0063BE">
                  <a:lumMod val="75000"/>
                </a:srgb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810142" y="3349184"/>
            <a:ext cx="1812167" cy="188515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67">
              <a:solidFill>
                <a:prstClr val="white"/>
              </a:solidFill>
            </a:endParaRPr>
          </a:p>
        </p:txBody>
      </p:sp>
      <p:pic>
        <p:nvPicPr>
          <p:cNvPr id="10" name="Picture 6" descr="C:\Users\922942\Desktop\Sprites\chart3a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021" y="2320893"/>
            <a:ext cx="9352184" cy="41181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11" name="Rectangle 10"/>
          <p:cNvSpPr/>
          <p:nvPr/>
        </p:nvSpPr>
        <p:spPr>
          <a:xfrm>
            <a:off x="9810141" y="1567547"/>
            <a:ext cx="1812167" cy="160059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67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5141" y="1603123"/>
            <a:ext cx="1742166" cy="6953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810140" y="2217191"/>
            <a:ext cx="1807483" cy="1020267"/>
          </a:xfrm>
          <a:prstGeom prst="rect">
            <a:avLst/>
          </a:prstGeom>
        </p:spPr>
        <p:txBody>
          <a:bodyPr wrap="square" lIns="48000" tIns="48000" rIns="48000" bIns="48000">
            <a:spAutoFit/>
          </a:bodyPr>
          <a:lstStyle/>
          <a:p>
            <a:pPr algn="ctr" defTabSz="914377"/>
            <a:r>
              <a:rPr lang="en-US" sz="1200" dirty="0">
                <a:solidFill>
                  <a:srgbClr val="0063BE">
                    <a:lumMod val="75000"/>
                  </a:srgbClr>
                </a:solidFill>
              </a:rPr>
              <a:t>TCS </a:t>
            </a:r>
            <a:r>
              <a:rPr lang="en-US" sz="1200" dirty="0" smtClean="0">
                <a:solidFill>
                  <a:srgbClr val="0063BE">
                    <a:lumMod val="75000"/>
                  </a:srgbClr>
                </a:solidFill>
              </a:rPr>
              <a:t>named in </a:t>
            </a:r>
            <a:r>
              <a:rPr lang="en-US" sz="1200" b="1" dirty="0" smtClean="0">
                <a:solidFill>
                  <a:srgbClr val="0063BE">
                    <a:lumMod val="75000"/>
                  </a:srgbClr>
                </a:solidFill>
              </a:rPr>
              <a:t>Winner’s circle</a:t>
            </a:r>
            <a:r>
              <a:rPr lang="en-US" sz="1200" dirty="0" smtClean="0">
                <a:solidFill>
                  <a:srgbClr val="0063BE">
                    <a:lumMod val="75000"/>
                  </a:srgbClr>
                </a:solidFill>
              </a:rPr>
              <a:t> by analyst firm </a:t>
            </a:r>
            <a:r>
              <a:rPr lang="en-US" sz="1200" dirty="0" err="1" smtClean="0">
                <a:solidFill>
                  <a:srgbClr val="0063BE">
                    <a:lumMod val="75000"/>
                  </a:srgbClr>
                </a:solidFill>
              </a:rPr>
              <a:t>HfS</a:t>
            </a:r>
            <a:r>
              <a:rPr lang="en-US" sz="1200" dirty="0" smtClean="0">
                <a:solidFill>
                  <a:srgbClr val="0063BE">
                    <a:lumMod val="75000"/>
                  </a:srgbClr>
                </a:solidFill>
              </a:rPr>
              <a:t>’ research on </a:t>
            </a:r>
            <a:r>
              <a:rPr lang="en-US" sz="1200" dirty="0" err="1" smtClean="0">
                <a:solidFill>
                  <a:srgbClr val="0063BE">
                    <a:lumMod val="75000"/>
                  </a:srgbClr>
                </a:solidFill>
              </a:rPr>
              <a:t>HfS</a:t>
            </a:r>
            <a:r>
              <a:rPr lang="en-US" sz="1200" dirty="0" smtClean="0">
                <a:solidFill>
                  <a:srgbClr val="0063BE">
                    <a:lumMod val="75000"/>
                  </a:srgbClr>
                </a:solidFill>
              </a:rPr>
              <a:t> Blueprint 2015 </a:t>
            </a:r>
            <a:r>
              <a:rPr lang="en-US" sz="1200" dirty="0" err="1" smtClean="0">
                <a:solidFill>
                  <a:srgbClr val="0063BE">
                    <a:lumMod val="75000"/>
                  </a:srgbClr>
                </a:solidFill>
              </a:rPr>
              <a:t>IoT</a:t>
            </a:r>
            <a:r>
              <a:rPr lang="en-US" sz="1200" dirty="0" smtClean="0">
                <a:solidFill>
                  <a:srgbClr val="0063BE">
                    <a:lumMod val="75000"/>
                  </a:srgbClr>
                </a:solidFill>
              </a:rPr>
              <a:t> services</a:t>
            </a:r>
            <a:endParaRPr lang="en-US" sz="1200" dirty="0">
              <a:solidFill>
                <a:srgbClr val="0063BE">
                  <a:lumMod val="75000"/>
                </a:srgb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93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CS_NRF2014_Demo_01">
  <a:themeElements>
    <a:clrScheme name="Custom 4">
      <a:dk1>
        <a:srgbClr val="000000"/>
      </a:dk1>
      <a:lt1>
        <a:sysClr val="window" lastClr="FFFFFF"/>
      </a:lt1>
      <a:dk2>
        <a:srgbClr val="EB6E23"/>
      </a:dk2>
      <a:lt2>
        <a:srgbClr val="3C3C3B"/>
      </a:lt2>
      <a:accent1>
        <a:srgbClr val="585857"/>
      </a:accent1>
      <a:accent2>
        <a:srgbClr val="C8C71E"/>
      </a:accent2>
      <a:accent3>
        <a:srgbClr val="FED946"/>
      </a:accent3>
      <a:accent4>
        <a:srgbClr val="A39B8C"/>
      </a:accent4>
      <a:accent5>
        <a:srgbClr val="3E65A0"/>
      </a:accent5>
      <a:accent6>
        <a:srgbClr val="005A9B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  <a:tailEnd type="triangle" w="sm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5218</TotalTime>
  <Words>842</Words>
  <Application>Microsoft Office PowerPoint</Application>
  <PresentationFormat>Widescreen</PresentationFormat>
  <Paragraphs>155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SimSun</vt:lpstr>
      <vt:lpstr>Arial</vt:lpstr>
      <vt:lpstr>Calibri</vt:lpstr>
      <vt:lpstr>Century Gothic</vt:lpstr>
      <vt:lpstr>Myriad Pro</vt:lpstr>
      <vt:lpstr>Segoe UI</vt:lpstr>
      <vt:lpstr>Times New Roman</vt:lpstr>
      <vt:lpstr>Wingdings</vt:lpstr>
      <vt:lpstr>TCS_NRF2014_Demo_01</vt:lpstr>
      <vt:lpstr>PowerPoint Presentation</vt:lpstr>
      <vt:lpstr>PowerPoint Presentation</vt:lpstr>
      <vt:lpstr>Why Internet of Things for Stores?</vt:lpstr>
      <vt:lpstr>Personalized Customer experience – Making stores your front-end</vt:lpstr>
      <vt:lpstr>Empowering associates to increase productivity</vt:lpstr>
      <vt:lpstr>Inventory Management – Leveraging RFID</vt:lpstr>
      <vt:lpstr>Automated content management</vt:lpstr>
      <vt:lpstr>Energy and Devices management</vt:lpstr>
      <vt:lpstr>Empowering Stores - TCS Connected Universe Platform (TCUP)</vt:lpstr>
      <vt:lpstr>IoT Realization - Challenges addressed by TCUP</vt:lpstr>
      <vt:lpstr>Scalability with TCUP</vt:lpstr>
      <vt:lpstr>Diversity/Extensibility Support</vt:lpstr>
      <vt:lpstr>Security in TCUP</vt:lpstr>
      <vt:lpstr>TCUP Case Study - Smart Campus Solution </vt:lpstr>
      <vt:lpstr>TCUP Case Study - Wind Forecasting Using R Analytics</vt:lpstr>
      <vt:lpstr>TCS IoT Alliances - Chip, Hardware, Software and Services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tcs1</dc:creator>
  <cp:lastModifiedBy>Vinodh  A</cp:lastModifiedBy>
  <cp:revision>65</cp:revision>
  <dcterms:created xsi:type="dcterms:W3CDTF">2015-08-12T07:04:45Z</dcterms:created>
  <dcterms:modified xsi:type="dcterms:W3CDTF">2015-10-23T10:35:39Z</dcterms:modified>
</cp:coreProperties>
</file>